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1" r:id="rId3"/>
    <p:sldId id="264" r:id="rId4"/>
    <p:sldId id="263" r:id="rId5"/>
    <p:sldId id="265" r:id="rId6"/>
    <p:sldId id="266" r:id="rId7"/>
    <p:sldId id="259" r:id="rId8"/>
    <p:sldId id="269" r:id="rId9"/>
    <p:sldId id="268" r:id="rId10"/>
    <p:sldId id="278" r:id="rId11"/>
    <p:sldId id="267" r:id="rId12"/>
    <p:sldId id="271" r:id="rId13"/>
    <p:sldId id="272" r:id="rId14"/>
    <p:sldId id="270" r:id="rId15"/>
    <p:sldId id="273" r:id="rId16"/>
    <p:sldId id="258" r:id="rId17"/>
    <p:sldId id="279" r:id="rId18"/>
    <p:sldId id="274" r:id="rId19"/>
    <p:sldId id="280" r:id="rId20"/>
    <p:sldId id="281" r:id="rId21"/>
    <p:sldId id="282" r:id="rId22"/>
    <p:sldId id="275" r:id="rId23"/>
    <p:sldId id="276" r:id="rId24"/>
    <p:sldId id="283" r:id="rId25"/>
    <p:sldId id="277" r:id="rId26"/>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7" d="100"/>
          <a:sy n="47" d="100"/>
        </p:scale>
        <p:origin x="-1109"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3EF1B336-1DBC-4EA4-BD5A-382A0935716F}" type="datetimeFigureOut">
              <a:rPr lang="es-CO" smtClean="0"/>
              <a:t>04/02/2013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80E9604B-2DC6-4152-84CC-E5E9621E0CD4}" type="slidenum">
              <a:rPr lang="es-CO" smtClean="0"/>
              <a:t>‹Nº›</a:t>
            </a:fld>
            <a:endParaRPr lang="es-CO"/>
          </a:p>
        </p:txBody>
      </p:sp>
    </p:spTree>
    <p:extLst>
      <p:ext uri="{BB962C8B-B14F-4D97-AF65-F5344CB8AC3E}">
        <p14:creationId xmlns:p14="http://schemas.microsoft.com/office/powerpoint/2010/main" val="6779793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3EF1B336-1DBC-4EA4-BD5A-382A0935716F}" type="datetimeFigureOut">
              <a:rPr lang="es-CO" smtClean="0"/>
              <a:t>04/02/2013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80E9604B-2DC6-4152-84CC-E5E9621E0CD4}" type="slidenum">
              <a:rPr lang="es-CO" smtClean="0"/>
              <a:t>‹Nº›</a:t>
            </a:fld>
            <a:endParaRPr lang="es-CO"/>
          </a:p>
        </p:txBody>
      </p:sp>
    </p:spTree>
    <p:extLst>
      <p:ext uri="{BB962C8B-B14F-4D97-AF65-F5344CB8AC3E}">
        <p14:creationId xmlns:p14="http://schemas.microsoft.com/office/powerpoint/2010/main" val="4290742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EF1B336-1DBC-4EA4-BD5A-382A0935716F}" type="datetimeFigureOut">
              <a:rPr lang="es-CO" smtClean="0"/>
              <a:t>04/02/2013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80E9604B-2DC6-4152-84CC-E5E9621E0CD4}" type="slidenum">
              <a:rPr lang="es-CO" smtClean="0"/>
              <a:t>‹Nº›</a:t>
            </a:fld>
            <a:endParaRPr lang="es-CO"/>
          </a:p>
        </p:txBody>
      </p:sp>
    </p:spTree>
    <p:extLst>
      <p:ext uri="{BB962C8B-B14F-4D97-AF65-F5344CB8AC3E}">
        <p14:creationId xmlns:p14="http://schemas.microsoft.com/office/powerpoint/2010/main" val="27449382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3EF1B336-1DBC-4EA4-BD5A-382A0935716F}" type="datetimeFigureOut">
              <a:rPr lang="es-CO" smtClean="0"/>
              <a:t>04/02/2013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80E9604B-2DC6-4152-84CC-E5E9621E0CD4}" type="slidenum">
              <a:rPr lang="es-CO" smtClean="0"/>
              <a:t>‹Nº›</a:t>
            </a:fld>
            <a:endParaRPr lang="es-CO"/>
          </a:p>
        </p:txBody>
      </p:sp>
    </p:spTree>
    <p:extLst>
      <p:ext uri="{BB962C8B-B14F-4D97-AF65-F5344CB8AC3E}">
        <p14:creationId xmlns:p14="http://schemas.microsoft.com/office/powerpoint/2010/main" val="42463099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3EF1B336-1DBC-4EA4-BD5A-382A0935716F}" type="datetimeFigureOut">
              <a:rPr lang="es-CO" smtClean="0"/>
              <a:t>04/02/2013</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80E9604B-2DC6-4152-84CC-E5E9621E0CD4}" type="slidenum">
              <a:rPr lang="es-CO" smtClean="0"/>
              <a:t>‹Nº›</a:t>
            </a:fld>
            <a:endParaRPr lang="es-CO"/>
          </a:p>
        </p:txBody>
      </p:sp>
    </p:spTree>
    <p:extLst>
      <p:ext uri="{BB962C8B-B14F-4D97-AF65-F5344CB8AC3E}">
        <p14:creationId xmlns:p14="http://schemas.microsoft.com/office/powerpoint/2010/main" val="10135382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3EF1B336-1DBC-4EA4-BD5A-382A0935716F}" type="datetimeFigureOut">
              <a:rPr lang="es-CO" smtClean="0"/>
              <a:t>04/02/2013</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80E9604B-2DC6-4152-84CC-E5E9621E0CD4}" type="slidenum">
              <a:rPr lang="es-CO" smtClean="0"/>
              <a:t>‹Nº›</a:t>
            </a:fld>
            <a:endParaRPr lang="es-CO"/>
          </a:p>
        </p:txBody>
      </p:sp>
    </p:spTree>
    <p:extLst>
      <p:ext uri="{BB962C8B-B14F-4D97-AF65-F5344CB8AC3E}">
        <p14:creationId xmlns:p14="http://schemas.microsoft.com/office/powerpoint/2010/main" val="28364318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EF1B336-1DBC-4EA4-BD5A-382A0935716F}" type="datetimeFigureOut">
              <a:rPr lang="es-CO" smtClean="0"/>
              <a:t>04/02/2013</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80E9604B-2DC6-4152-84CC-E5E9621E0CD4}" type="slidenum">
              <a:rPr lang="es-CO" smtClean="0"/>
              <a:t>‹Nº›</a:t>
            </a:fld>
            <a:endParaRPr lang="es-CO"/>
          </a:p>
        </p:txBody>
      </p:sp>
    </p:spTree>
    <p:extLst>
      <p:ext uri="{BB962C8B-B14F-4D97-AF65-F5344CB8AC3E}">
        <p14:creationId xmlns:p14="http://schemas.microsoft.com/office/powerpoint/2010/main" val="1837877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EF1B336-1DBC-4EA4-BD5A-382A0935716F}" type="datetimeFigureOut">
              <a:rPr lang="es-CO" smtClean="0"/>
              <a:t>04/02/2013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80E9604B-2DC6-4152-84CC-E5E9621E0CD4}" type="slidenum">
              <a:rPr lang="es-CO" smtClean="0"/>
              <a:t>‹Nº›</a:t>
            </a:fld>
            <a:endParaRPr lang="es-CO"/>
          </a:p>
        </p:txBody>
      </p:sp>
    </p:spTree>
    <p:extLst>
      <p:ext uri="{BB962C8B-B14F-4D97-AF65-F5344CB8AC3E}">
        <p14:creationId xmlns:p14="http://schemas.microsoft.com/office/powerpoint/2010/main" val="38248948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EF1B336-1DBC-4EA4-BD5A-382A0935716F}" type="datetimeFigureOut">
              <a:rPr lang="es-CO" smtClean="0"/>
              <a:t>04/02/2013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80E9604B-2DC6-4152-84CC-E5E9621E0CD4}" type="slidenum">
              <a:rPr lang="es-CO" smtClean="0"/>
              <a:t>‹Nº›</a:t>
            </a:fld>
            <a:endParaRPr lang="es-CO"/>
          </a:p>
        </p:txBody>
      </p:sp>
    </p:spTree>
    <p:extLst>
      <p:ext uri="{BB962C8B-B14F-4D97-AF65-F5344CB8AC3E}">
        <p14:creationId xmlns:p14="http://schemas.microsoft.com/office/powerpoint/2010/main" val="1402213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3EF1B336-1DBC-4EA4-BD5A-382A0935716F}" type="datetimeFigureOut">
              <a:rPr lang="es-CO" smtClean="0"/>
              <a:t>04/02/2013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80E9604B-2DC6-4152-84CC-E5E9621E0CD4}" type="slidenum">
              <a:rPr lang="es-CO" smtClean="0"/>
              <a:t>‹Nº›</a:t>
            </a:fld>
            <a:endParaRPr lang="es-CO"/>
          </a:p>
        </p:txBody>
      </p:sp>
    </p:spTree>
    <p:extLst>
      <p:ext uri="{BB962C8B-B14F-4D97-AF65-F5344CB8AC3E}">
        <p14:creationId xmlns:p14="http://schemas.microsoft.com/office/powerpoint/2010/main" val="12657999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3EF1B336-1DBC-4EA4-BD5A-382A0935716F}" type="datetimeFigureOut">
              <a:rPr lang="es-CO" smtClean="0"/>
              <a:t>04/02/2013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80E9604B-2DC6-4152-84CC-E5E9621E0CD4}" type="slidenum">
              <a:rPr lang="es-CO" smtClean="0"/>
              <a:t>‹Nº›</a:t>
            </a:fld>
            <a:endParaRPr lang="es-CO"/>
          </a:p>
        </p:txBody>
      </p:sp>
    </p:spTree>
    <p:extLst>
      <p:ext uri="{BB962C8B-B14F-4D97-AF65-F5344CB8AC3E}">
        <p14:creationId xmlns:p14="http://schemas.microsoft.com/office/powerpoint/2010/main" val="32215076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F1B336-1DBC-4EA4-BD5A-382A0935716F}" type="datetimeFigureOut">
              <a:rPr lang="es-CO" smtClean="0"/>
              <a:t>04/02/2013</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E9604B-2DC6-4152-84CC-E5E9621E0CD4}" type="slidenum">
              <a:rPr lang="es-CO" smtClean="0"/>
              <a:t>‹Nº›</a:t>
            </a:fld>
            <a:endParaRPr lang="es-CO"/>
          </a:p>
        </p:txBody>
      </p:sp>
    </p:spTree>
    <p:extLst>
      <p:ext uri="{BB962C8B-B14F-4D97-AF65-F5344CB8AC3E}">
        <p14:creationId xmlns:p14="http://schemas.microsoft.com/office/powerpoint/2010/main" val="40628598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11.jpeg"/><Relationship Id="rId11" Type="http://schemas.openxmlformats.org/officeDocument/2006/relationships/image" Target="../media/image16.jpeg"/><Relationship Id="rId5" Type="http://schemas.openxmlformats.org/officeDocument/2006/relationships/image" Target="../media/image10.jpeg"/><Relationship Id="rId10" Type="http://schemas.openxmlformats.org/officeDocument/2006/relationships/image" Target="../media/image15.jpeg"/><Relationship Id="rId4" Type="http://schemas.openxmlformats.org/officeDocument/2006/relationships/image" Target="../media/image9.jpeg"/><Relationship Id="rId9" Type="http://schemas.openxmlformats.org/officeDocument/2006/relationships/image" Target="../media/image14.jpeg"/></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rot="21201716">
            <a:off x="112597" y="467529"/>
            <a:ext cx="8229600" cy="2425367"/>
          </a:xfrm>
          <a:solidFill>
            <a:srgbClr val="FFC000"/>
          </a:solidFill>
        </p:spPr>
        <p:txBody>
          <a:bodyPr>
            <a:normAutofit/>
          </a:bodyPr>
          <a:lstStyle/>
          <a:p>
            <a:r>
              <a:rPr lang="es-CO" dirty="0" smtClean="0">
                <a:latin typeface="Algerian" pitchFamily="82" charset="0"/>
              </a:rPr>
              <a:t>LOS 2300 AÑOS Y LA RESTAURACIÓN DEL REMANETE</a:t>
            </a:r>
            <a:endParaRPr lang="es-CO" dirty="0">
              <a:latin typeface="Algerian" pitchFamily="82" charset="0"/>
            </a:endParaRPr>
          </a:p>
        </p:txBody>
      </p:sp>
      <p:sp>
        <p:nvSpPr>
          <p:cNvPr id="3" name="2 Marcador de contenido"/>
          <p:cNvSpPr>
            <a:spLocks noGrp="1"/>
          </p:cNvSpPr>
          <p:nvPr>
            <p:ph idx="1"/>
          </p:nvPr>
        </p:nvSpPr>
        <p:spPr>
          <a:xfrm rot="21235153">
            <a:off x="417964" y="2884994"/>
            <a:ext cx="8229600" cy="3816424"/>
          </a:xfrm>
        </p:spPr>
        <p:txBody>
          <a:bodyPr>
            <a:normAutofit/>
          </a:bodyPr>
          <a:lstStyle/>
          <a:p>
            <a:pPr marL="0" indent="0" algn="ctr">
              <a:buNone/>
            </a:pPr>
            <a:endParaRPr lang="es-CO" dirty="0"/>
          </a:p>
          <a:p>
            <a:pPr marL="0" indent="0" algn="ctr">
              <a:buNone/>
            </a:pPr>
            <a:r>
              <a:rPr lang="es-CO" dirty="0" smtClean="0"/>
              <a:t>El Diccionario define el Remanente como el </a:t>
            </a:r>
            <a:r>
              <a:rPr lang="es-CO" i="1" u="sng" dirty="0" smtClean="0"/>
              <a:t>Residuo </a:t>
            </a:r>
            <a:r>
              <a:rPr lang="es-CO" i="1" u="sng" dirty="0"/>
              <a:t>que queda de una cosa</a:t>
            </a:r>
            <a:r>
              <a:rPr lang="es-CO" dirty="0"/>
              <a:t>: </a:t>
            </a:r>
            <a:r>
              <a:rPr lang="es-CO" dirty="0" smtClean="0"/>
              <a:t>Por ejemplo, </a:t>
            </a:r>
            <a:r>
              <a:rPr lang="es-CO" i="1" dirty="0" smtClean="0"/>
              <a:t>en </a:t>
            </a:r>
            <a:r>
              <a:rPr lang="es-CO" i="1" dirty="0"/>
              <a:t>el almacén queda el remanente de los productos que no se han vendido esta temporada. </a:t>
            </a:r>
            <a:r>
              <a:rPr lang="es-CO" i="1" u="sng" dirty="0"/>
              <a:t>excedente</a:t>
            </a:r>
            <a:r>
              <a:rPr lang="es-CO" dirty="0"/>
              <a:t>, </a:t>
            </a:r>
            <a:r>
              <a:rPr lang="es-CO" i="1" u="sng" dirty="0"/>
              <a:t>resto</a:t>
            </a:r>
            <a:r>
              <a:rPr lang="es-CO" dirty="0" smtClean="0"/>
              <a:t>.</a:t>
            </a:r>
          </a:p>
        </p:txBody>
      </p:sp>
    </p:spTree>
    <p:extLst>
      <p:ext uri="{BB962C8B-B14F-4D97-AF65-F5344CB8AC3E}">
        <p14:creationId xmlns:p14="http://schemas.microsoft.com/office/powerpoint/2010/main" val="1895017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332656"/>
            <a:ext cx="8229600" cy="6192688"/>
          </a:xfrm>
        </p:spPr>
        <p:txBody>
          <a:bodyPr>
            <a:normAutofit fontScale="85000" lnSpcReduction="10000"/>
          </a:bodyPr>
          <a:lstStyle/>
          <a:p>
            <a:pPr marL="0" indent="0" algn="ctr">
              <a:buNone/>
            </a:pPr>
            <a:r>
              <a:rPr lang="es-CO" dirty="0" smtClean="0"/>
              <a:t>En </a:t>
            </a:r>
            <a:r>
              <a:rPr lang="es-CO" dirty="0"/>
              <a:t>la Biblia se utiliza 47 veces esta palabra, según la versión Reina-Valera de 1960. </a:t>
            </a:r>
            <a:endParaRPr lang="es-CO" dirty="0" smtClean="0"/>
          </a:p>
          <a:p>
            <a:pPr marL="0" indent="0" algn="ctr">
              <a:buNone/>
            </a:pPr>
            <a:r>
              <a:rPr lang="es-CO" dirty="0" smtClean="0"/>
              <a:t>De </a:t>
            </a:r>
            <a:r>
              <a:rPr lang="es-CO" dirty="0"/>
              <a:t>esas 47 veces, 45 veces está en el Antiguo Testamento y sólo 2 en el Nuevo. </a:t>
            </a:r>
            <a:endParaRPr lang="es-CO" dirty="0" smtClean="0"/>
          </a:p>
          <a:p>
            <a:pPr marL="0" indent="0">
              <a:buNone/>
            </a:pPr>
            <a:r>
              <a:rPr lang="es-CO" dirty="0" smtClean="0"/>
              <a:t>Sin </a:t>
            </a:r>
            <a:r>
              <a:rPr lang="es-CO" dirty="0"/>
              <a:t>embargo, el remanente ha existido no sólo en los tiempos bíblicos, sino en toda la historia de la iglesia. De cada época se puede decir con toda seguridad lo que decía Pablo en sus días, respecto de los judíos: "</a:t>
            </a:r>
            <a:r>
              <a:rPr lang="es-CO" b="1" i="1" dirty="0">
                <a:latin typeface="Agency FB" pitchFamily="34" charset="0"/>
              </a:rPr>
              <a:t>Aun en este tiempo ha quedado un remanente escogido por gracia</a:t>
            </a:r>
            <a:r>
              <a:rPr lang="es-CO" dirty="0"/>
              <a:t>"  </a:t>
            </a:r>
            <a:r>
              <a:rPr lang="es-CO" dirty="0">
                <a:solidFill>
                  <a:srgbClr val="FF0000"/>
                </a:solidFill>
              </a:rPr>
              <a:t>(Ro. 11:5</a:t>
            </a:r>
            <a:r>
              <a:rPr lang="es-CO" dirty="0" smtClean="0">
                <a:solidFill>
                  <a:srgbClr val="FF0000"/>
                </a:solidFill>
              </a:rPr>
              <a:t>)</a:t>
            </a:r>
            <a:r>
              <a:rPr lang="es-CO" dirty="0" smtClean="0"/>
              <a:t>.</a:t>
            </a:r>
          </a:p>
          <a:p>
            <a:pPr marL="0" indent="0">
              <a:buNone/>
            </a:pPr>
            <a:endParaRPr lang="es-CO" dirty="0"/>
          </a:p>
          <a:p>
            <a:pPr marL="0" indent="0" algn="ctr">
              <a:buNone/>
            </a:pPr>
            <a:r>
              <a:rPr lang="es-CO" sz="3300" b="1" i="1" u="sng" dirty="0" smtClean="0">
                <a:solidFill>
                  <a:srgbClr val="FF0000"/>
                </a:solidFill>
              </a:rPr>
              <a:t>¿Qué es el remanente?</a:t>
            </a:r>
            <a:endParaRPr lang="es-CO" sz="3300" b="1" i="1" u="sng" dirty="0">
              <a:solidFill>
                <a:srgbClr val="FF0000"/>
              </a:solidFill>
            </a:endParaRPr>
          </a:p>
          <a:p>
            <a:pPr marL="0" indent="0" algn="ctr">
              <a:buNone/>
            </a:pPr>
            <a:r>
              <a:rPr lang="es-CO" dirty="0" smtClean="0"/>
              <a:t>El </a:t>
            </a:r>
            <a:r>
              <a:rPr lang="es-CO" dirty="0"/>
              <a:t>remanente es el "resto" que se separa del todo cuando la apostasía llega. Es el grupo de fieles que se apegan al testimonio de las cosas tal como eran al principio, y que, por tanto, no siguen la corriente de la distorsión.</a:t>
            </a:r>
          </a:p>
          <a:p>
            <a:endParaRPr lang="es-CO" dirty="0"/>
          </a:p>
        </p:txBody>
      </p:sp>
    </p:spTree>
    <p:extLst>
      <p:ext uri="{BB962C8B-B14F-4D97-AF65-F5344CB8AC3E}">
        <p14:creationId xmlns:p14="http://schemas.microsoft.com/office/powerpoint/2010/main" val="4290906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arn(inVertical)">
                                      <p:cBhvr>
                                        <p:cTn id="23" dur="5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circle(in)">
                                      <p:cBhvr>
                                        <p:cTn id="28"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p:spPr>
        <p:txBody>
          <a:bodyPr>
            <a:normAutofit/>
          </a:bodyPr>
          <a:lstStyle/>
          <a:p>
            <a:pPr marL="0" indent="0" algn="ctr">
              <a:buNone/>
            </a:pPr>
            <a:r>
              <a:rPr lang="es-CO" b="1" u="sng" dirty="0"/>
              <a:t>¿Hasta cuando la Verdad y el Santuario serían pisoteados por el </a:t>
            </a:r>
            <a:r>
              <a:rPr lang="es-CO" b="1" u="sng" dirty="0" smtClean="0"/>
              <a:t>cuerno </a:t>
            </a:r>
            <a:r>
              <a:rPr lang="es-CO" b="1" u="sng" dirty="0"/>
              <a:t>pequeño?</a:t>
            </a:r>
          </a:p>
          <a:p>
            <a:endParaRPr lang="es-CO" dirty="0"/>
          </a:p>
          <a:p>
            <a:pPr marL="0" indent="0" algn="ctr">
              <a:buNone/>
            </a:pPr>
            <a:r>
              <a:rPr lang="es-CO" dirty="0" smtClean="0">
                <a:solidFill>
                  <a:srgbClr val="FF0000"/>
                </a:solidFill>
              </a:rPr>
              <a:t>Daniel </a:t>
            </a:r>
            <a:r>
              <a:rPr lang="es-CO" dirty="0">
                <a:solidFill>
                  <a:srgbClr val="FF0000"/>
                </a:solidFill>
              </a:rPr>
              <a:t>8:13,14</a:t>
            </a:r>
            <a:r>
              <a:rPr lang="es-CO" dirty="0"/>
              <a:t>. Entonces oí a un santo que hablaba; y otro de los santos preguntó a aquel que hablaba: ¿Hasta cuándo durará la visión del continuo sacrificio, y la prevaricación asoladora entregando el santuario y el ejército para ser pisoteados? </a:t>
            </a:r>
            <a:r>
              <a:rPr lang="es-CO" b="1" baseline="30000" dirty="0"/>
              <a:t>14 </a:t>
            </a:r>
            <a:r>
              <a:rPr lang="es-CO" dirty="0"/>
              <a:t>Y él dijo: Hasta </a:t>
            </a:r>
            <a:r>
              <a:rPr lang="es-CO" i="1" u="sng" dirty="0"/>
              <a:t>dos mil trescientas tardes y mañanas</a:t>
            </a:r>
            <a:r>
              <a:rPr lang="es-CO" dirty="0"/>
              <a:t>; luego el santuario será purificado.</a:t>
            </a:r>
          </a:p>
          <a:p>
            <a:endParaRPr lang="es-CO" dirty="0"/>
          </a:p>
        </p:txBody>
      </p:sp>
    </p:spTree>
    <p:extLst>
      <p:ext uri="{BB962C8B-B14F-4D97-AF65-F5344CB8AC3E}">
        <p14:creationId xmlns:p14="http://schemas.microsoft.com/office/powerpoint/2010/main" val="2665111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6480720"/>
          </a:xfrm>
        </p:spPr>
        <p:txBody>
          <a:bodyPr>
            <a:normAutofit fontScale="92500" lnSpcReduction="10000"/>
          </a:bodyPr>
          <a:lstStyle/>
          <a:p>
            <a:pPr marL="0" indent="0">
              <a:buNone/>
            </a:pPr>
            <a:r>
              <a:rPr lang="es-CO" dirty="0" smtClean="0"/>
              <a:t>«</a:t>
            </a:r>
            <a:r>
              <a:rPr lang="es-CO" i="1" dirty="0" smtClean="0">
                <a:latin typeface="Agency FB" pitchFamily="34" charset="0"/>
              </a:rPr>
              <a:t>Tardes y mañanas</a:t>
            </a:r>
            <a:r>
              <a:rPr lang="es-CO" dirty="0" smtClean="0"/>
              <a:t>» es la </a:t>
            </a:r>
            <a:r>
              <a:rPr lang="es-CO" dirty="0"/>
              <a:t>descripción de los días de la creación, “</a:t>
            </a:r>
            <a:r>
              <a:rPr lang="es-CO" dirty="0">
                <a:latin typeface="Agency FB" pitchFamily="34" charset="0"/>
              </a:rPr>
              <a:t>la tarde y la mañana un día</a:t>
            </a:r>
            <a:r>
              <a:rPr lang="es-CO" dirty="0"/>
              <a:t>” </a:t>
            </a:r>
            <a:r>
              <a:rPr lang="es-CO" dirty="0">
                <a:solidFill>
                  <a:srgbClr val="FF0000"/>
                </a:solidFill>
              </a:rPr>
              <a:t>(</a:t>
            </a:r>
            <a:r>
              <a:rPr lang="es-CO" dirty="0" smtClean="0">
                <a:solidFill>
                  <a:srgbClr val="FF0000"/>
                </a:solidFill>
              </a:rPr>
              <a:t>Gen.1:5</a:t>
            </a:r>
            <a:r>
              <a:rPr lang="es-CO" dirty="0">
                <a:solidFill>
                  <a:srgbClr val="FF0000"/>
                </a:solidFill>
              </a:rPr>
              <a:t>)</a:t>
            </a:r>
            <a:r>
              <a:rPr lang="es-CO" dirty="0"/>
              <a:t>, etc. </a:t>
            </a:r>
            <a:endParaRPr lang="es-CO" dirty="0" smtClean="0"/>
          </a:p>
          <a:p>
            <a:pPr marL="0" indent="0">
              <a:buNone/>
            </a:pPr>
            <a:endParaRPr lang="es-CO" dirty="0"/>
          </a:p>
          <a:p>
            <a:pPr marL="0" indent="0" algn="ctr">
              <a:buNone/>
            </a:pPr>
            <a:r>
              <a:rPr lang="es-CO" i="1" dirty="0" smtClean="0">
                <a:solidFill>
                  <a:srgbClr val="FF0000"/>
                </a:solidFill>
              </a:rPr>
              <a:t>¿Será que este periodo de tiempo es así como lo señala la profecía?</a:t>
            </a:r>
          </a:p>
          <a:p>
            <a:pPr marL="0" indent="0" algn="ctr">
              <a:buNone/>
            </a:pPr>
            <a:endParaRPr lang="es-CO" dirty="0"/>
          </a:p>
          <a:p>
            <a:pPr marL="0" indent="0" algn="ctr">
              <a:buNone/>
            </a:pPr>
            <a:r>
              <a:rPr lang="es-CO" dirty="0" smtClean="0"/>
              <a:t>Si lo sumamos tal como allí aparece nos da el siguiente resultado: 365 días que es lo que tiene un año, nos daría 365 X 6 años =2.190 días, 3 meses, 20 días. </a:t>
            </a:r>
          </a:p>
          <a:p>
            <a:pPr marL="0" indent="0">
              <a:buNone/>
            </a:pPr>
            <a:endParaRPr lang="es-CO" dirty="0"/>
          </a:p>
          <a:p>
            <a:pPr marL="0" indent="0" algn="ctr">
              <a:buNone/>
            </a:pPr>
            <a:r>
              <a:rPr lang="es-CO" dirty="0" smtClean="0"/>
              <a:t>Pero como este periodo de 2.300 días es una profecía, la situación cambia radicalmente.</a:t>
            </a:r>
            <a:r>
              <a:rPr lang="es-CO" dirty="0"/>
              <a:t> </a:t>
            </a:r>
            <a:r>
              <a:rPr lang="es-CO" dirty="0" smtClean="0"/>
              <a:t>Para saberlo tenemos que leer dos citas Bíblicas:</a:t>
            </a:r>
            <a:endParaRPr lang="es-CO" b="1" dirty="0">
              <a:latin typeface="Agency FB" pitchFamily="34" charset="0"/>
            </a:endParaRPr>
          </a:p>
        </p:txBody>
      </p:sp>
    </p:spTree>
    <p:extLst>
      <p:ext uri="{BB962C8B-B14F-4D97-AF65-F5344CB8AC3E}">
        <p14:creationId xmlns:p14="http://schemas.microsoft.com/office/powerpoint/2010/main" val="3121705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p:cTn id="31"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1520" y="1124744"/>
            <a:ext cx="8136904" cy="4524315"/>
          </a:xfrm>
          <a:prstGeom prst="rect">
            <a:avLst/>
          </a:prstGeom>
        </p:spPr>
        <p:txBody>
          <a:bodyPr wrap="square">
            <a:spAutoFit/>
          </a:bodyPr>
          <a:lstStyle/>
          <a:p>
            <a:pPr algn="ctr"/>
            <a:r>
              <a:rPr lang="es-CO" sz="3200" dirty="0">
                <a:solidFill>
                  <a:srgbClr val="FF0000"/>
                </a:solidFill>
              </a:rPr>
              <a:t>Num.14:34</a:t>
            </a:r>
            <a:r>
              <a:rPr lang="es-CO" sz="3200" dirty="0"/>
              <a:t>. </a:t>
            </a:r>
            <a:r>
              <a:rPr lang="es-CO" sz="3200" b="1" dirty="0">
                <a:latin typeface="Agency FB" pitchFamily="34" charset="0"/>
              </a:rPr>
              <a:t>Conforme al número de los días, de los </a:t>
            </a:r>
            <a:r>
              <a:rPr lang="es-CO" sz="3200" b="1" u="sng" dirty="0">
                <a:latin typeface="Agency FB" pitchFamily="34" charset="0"/>
              </a:rPr>
              <a:t>cuarenta días</a:t>
            </a:r>
            <a:r>
              <a:rPr lang="es-CO" sz="3200" b="1" dirty="0">
                <a:latin typeface="Agency FB" pitchFamily="34" charset="0"/>
              </a:rPr>
              <a:t> en que reconocisteis la tierra, llevaréis vuestras iniquidades </a:t>
            </a:r>
            <a:r>
              <a:rPr lang="es-CO" sz="3200" b="1" u="sng" dirty="0">
                <a:latin typeface="Agency FB" pitchFamily="34" charset="0"/>
              </a:rPr>
              <a:t>cuarenta años</a:t>
            </a:r>
            <a:r>
              <a:rPr lang="es-CO" sz="3200" b="1" dirty="0">
                <a:latin typeface="Agency FB" pitchFamily="34" charset="0"/>
              </a:rPr>
              <a:t>, </a:t>
            </a:r>
            <a:r>
              <a:rPr lang="es-CO" sz="3200" b="1" u="sng" dirty="0">
                <a:latin typeface="Agency FB" pitchFamily="34" charset="0"/>
              </a:rPr>
              <a:t>UN AÑO POR CADA DÍA</a:t>
            </a:r>
            <a:r>
              <a:rPr lang="es-CO" sz="3200" b="1" dirty="0">
                <a:latin typeface="Agency FB" pitchFamily="34" charset="0"/>
              </a:rPr>
              <a:t>; y conoceréis mi castigo. </a:t>
            </a:r>
          </a:p>
          <a:p>
            <a:pPr algn="ctr"/>
            <a:endParaRPr lang="es-CO" sz="3200" dirty="0" smtClean="0">
              <a:solidFill>
                <a:srgbClr val="FF0000"/>
              </a:solidFill>
            </a:endParaRPr>
          </a:p>
          <a:p>
            <a:pPr algn="ctr"/>
            <a:r>
              <a:rPr lang="es-CO" sz="3200" dirty="0" smtClean="0">
                <a:solidFill>
                  <a:srgbClr val="FF0000"/>
                </a:solidFill>
              </a:rPr>
              <a:t>Ezequiel 4:6</a:t>
            </a:r>
            <a:r>
              <a:rPr lang="es-CO" sz="3200" dirty="0" smtClean="0"/>
              <a:t>. «Cumplidos </a:t>
            </a:r>
            <a:r>
              <a:rPr lang="es-CO" sz="3200" dirty="0"/>
              <a:t>éstos, te acostarás sobre tu lado derecho segunda vez, y llevarás la maldad de la casa de Judá cuarenta días; </a:t>
            </a:r>
            <a:r>
              <a:rPr lang="es-CO" sz="3200" dirty="0" smtClean="0">
                <a:latin typeface="Agency FB" pitchFamily="34" charset="0"/>
              </a:rPr>
              <a:t>DÍA POR AÑO, DÍA POR AÑO TE LO HE DADO».</a:t>
            </a:r>
            <a:endParaRPr lang="es-CO" sz="3200" dirty="0">
              <a:latin typeface="Agency FB" pitchFamily="34" charset="0"/>
            </a:endParaRPr>
          </a:p>
        </p:txBody>
      </p:sp>
    </p:spTree>
    <p:extLst>
      <p:ext uri="{BB962C8B-B14F-4D97-AF65-F5344CB8AC3E}">
        <p14:creationId xmlns:p14="http://schemas.microsoft.com/office/powerpoint/2010/main" val="3246493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80">
                                          <p:stCondLst>
                                            <p:cond delay="0"/>
                                          </p:stCondLst>
                                        </p:cTn>
                                        <p:tgtEl>
                                          <p:spTgt spid="2">
                                            <p:txEl>
                                              <p:pRg st="0" end="0"/>
                                            </p:txEl>
                                          </p:spTgt>
                                        </p:tgtEl>
                                      </p:cBhvr>
                                    </p:animEffect>
                                    <p:anim calcmode="lin" valueType="num">
                                      <p:cBhvr>
                                        <p:cTn id="8" dur="1822" tmFilter="0,0; 0.14,0.36; 0.43,0.73; 0.71,0.91; 1.0,1.0">
                                          <p:stCondLst>
                                            <p:cond delay="0"/>
                                          </p:stCondLst>
                                        </p:cTn>
                                        <p:tgtEl>
                                          <p:spTgt spid="2">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xEl>
                                              <p:pRg st="0" end="0"/>
                                            </p:txEl>
                                          </p:spTgt>
                                        </p:tgtEl>
                                      </p:cBhvr>
                                      <p:to x="100000" y="60000"/>
                                    </p:animScale>
                                    <p:animScale>
                                      <p:cBhvr>
                                        <p:cTn id="14" dur="166" decel="50000">
                                          <p:stCondLst>
                                            <p:cond delay="676"/>
                                          </p:stCondLst>
                                        </p:cTn>
                                        <p:tgtEl>
                                          <p:spTgt spid="2">
                                            <p:txEl>
                                              <p:pRg st="0" end="0"/>
                                            </p:txEl>
                                          </p:spTgt>
                                        </p:tgtEl>
                                      </p:cBhvr>
                                      <p:to x="100000" y="100000"/>
                                    </p:animScale>
                                    <p:animScale>
                                      <p:cBhvr>
                                        <p:cTn id="15" dur="26">
                                          <p:stCondLst>
                                            <p:cond delay="1312"/>
                                          </p:stCondLst>
                                        </p:cTn>
                                        <p:tgtEl>
                                          <p:spTgt spid="2">
                                            <p:txEl>
                                              <p:pRg st="0" end="0"/>
                                            </p:txEl>
                                          </p:spTgt>
                                        </p:tgtEl>
                                      </p:cBhvr>
                                      <p:to x="100000" y="80000"/>
                                    </p:animScale>
                                    <p:animScale>
                                      <p:cBhvr>
                                        <p:cTn id="16" dur="166" decel="50000">
                                          <p:stCondLst>
                                            <p:cond delay="1338"/>
                                          </p:stCondLst>
                                        </p:cTn>
                                        <p:tgtEl>
                                          <p:spTgt spid="2">
                                            <p:txEl>
                                              <p:pRg st="0" end="0"/>
                                            </p:txEl>
                                          </p:spTgt>
                                        </p:tgtEl>
                                      </p:cBhvr>
                                      <p:to x="100000" y="100000"/>
                                    </p:animScale>
                                    <p:animScale>
                                      <p:cBhvr>
                                        <p:cTn id="17" dur="26">
                                          <p:stCondLst>
                                            <p:cond delay="1642"/>
                                          </p:stCondLst>
                                        </p:cTn>
                                        <p:tgtEl>
                                          <p:spTgt spid="2">
                                            <p:txEl>
                                              <p:pRg st="0" end="0"/>
                                            </p:txEl>
                                          </p:spTgt>
                                        </p:tgtEl>
                                      </p:cBhvr>
                                      <p:to x="100000" y="90000"/>
                                    </p:animScale>
                                    <p:animScale>
                                      <p:cBhvr>
                                        <p:cTn id="18" dur="166" decel="50000">
                                          <p:stCondLst>
                                            <p:cond delay="1668"/>
                                          </p:stCondLst>
                                        </p:cTn>
                                        <p:tgtEl>
                                          <p:spTgt spid="2">
                                            <p:txEl>
                                              <p:pRg st="0" end="0"/>
                                            </p:txEl>
                                          </p:spTgt>
                                        </p:tgtEl>
                                      </p:cBhvr>
                                      <p:to x="100000" y="100000"/>
                                    </p:animScale>
                                    <p:animScale>
                                      <p:cBhvr>
                                        <p:cTn id="19" dur="26">
                                          <p:stCondLst>
                                            <p:cond delay="1808"/>
                                          </p:stCondLst>
                                        </p:cTn>
                                        <p:tgtEl>
                                          <p:spTgt spid="2">
                                            <p:txEl>
                                              <p:pRg st="0" end="0"/>
                                            </p:txEl>
                                          </p:spTgt>
                                        </p:tgtEl>
                                      </p:cBhvr>
                                      <p:to x="100000" y="95000"/>
                                    </p:animScale>
                                    <p:animScale>
                                      <p:cBhvr>
                                        <p:cTn id="20" dur="166" decel="50000">
                                          <p:stCondLst>
                                            <p:cond delay="1834"/>
                                          </p:stCondLst>
                                        </p:cTn>
                                        <p:tgtEl>
                                          <p:spTgt spid="2">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Effect transition="in" filter="wipe(down)">
                                      <p:cBhvr>
                                        <p:cTn id="25" dur="580">
                                          <p:stCondLst>
                                            <p:cond delay="0"/>
                                          </p:stCondLst>
                                        </p:cTn>
                                        <p:tgtEl>
                                          <p:spTgt spid="2">
                                            <p:txEl>
                                              <p:pRg st="2" end="2"/>
                                            </p:txEl>
                                          </p:spTgt>
                                        </p:tgtEl>
                                      </p:cBhvr>
                                    </p:animEffect>
                                    <p:anim calcmode="lin" valueType="num">
                                      <p:cBhvr>
                                        <p:cTn id="26" dur="1822" tmFilter="0,0; 0.14,0.36; 0.43,0.73; 0.71,0.91; 1.0,1.0">
                                          <p:stCondLst>
                                            <p:cond delay="0"/>
                                          </p:stCondLst>
                                        </p:cTn>
                                        <p:tgtEl>
                                          <p:spTgt spid="2">
                                            <p:txEl>
                                              <p:pRg st="2" end="2"/>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2">
                                            <p:txEl>
                                              <p:pRg st="2" end="2"/>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2">
                                            <p:txEl>
                                              <p:pRg st="2" end="2"/>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2">
                                            <p:txEl>
                                              <p:pRg st="2" end="2"/>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2">
                                            <p:txEl>
                                              <p:pRg st="2" end="2"/>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2">
                                            <p:txEl>
                                              <p:pRg st="2" end="2"/>
                                            </p:txEl>
                                          </p:spTgt>
                                        </p:tgtEl>
                                      </p:cBhvr>
                                      <p:to x="100000" y="60000"/>
                                    </p:animScale>
                                    <p:animScale>
                                      <p:cBhvr>
                                        <p:cTn id="32" dur="166" decel="50000">
                                          <p:stCondLst>
                                            <p:cond delay="676"/>
                                          </p:stCondLst>
                                        </p:cTn>
                                        <p:tgtEl>
                                          <p:spTgt spid="2">
                                            <p:txEl>
                                              <p:pRg st="2" end="2"/>
                                            </p:txEl>
                                          </p:spTgt>
                                        </p:tgtEl>
                                      </p:cBhvr>
                                      <p:to x="100000" y="100000"/>
                                    </p:animScale>
                                    <p:animScale>
                                      <p:cBhvr>
                                        <p:cTn id="33" dur="26">
                                          <p:stCondLst>
                                            <p:cond delay="1312"/>
                                          </p:stCondLst>
                                        </p:cTn>
                                        <p:tgtEl>
                                          <p:spTgt spid="2">
                                            <p:txEl>
                                              <p:pRg st="2" end="2"/>
                                            </p:txEl>
                                          </p:spTgt>
                                        </p:tgtEl>
                                      </p:cBhvr>
                                      <p:to x="100000" y="80000"/>
                                    </p:animScale>
                                    <p:animScale>
                                      <p:cBhvr>
                                        <p:cTn id="34" dur="166" decel="50000">
                                          <p:stCondLst>
                                            <p:cond delay="1338"/>
                                          </p:stCondLst>
                                        </p:cTn>
                                        <p:tgtEl>
                                          <p:spTgt spid="2">
                                            <p:txEl>
                                              <p:pRg st="2" end="2"/>
                                            </p:txEl>
                                          </p:spTgt>
                                        </p:tgtEl>
                                      </p:cBhvr>
                                      <p:to x="100000" y="100000"/>
                                    </p:animScale>
                                    <p:animScale>
                                      <p:cBhvr>
                                        <p:cTn id="35" dur="26">
                                          <p:stCondLst>
                                            <p:cond delay="1642"/>
                                          </p:stCondLst>
                                        </p:cTn>
                                        <p:tgtEl>
                                          <p:spTgt spid="2">
                                            <p:txEl>
                                              <p:pRg st="2" end="2"/>
                                            </p:txEl>
                                          </p:spTgt>
                                        </p:tgtEl>
                                      </p:cBhvr>
                                      <p:to x="100000" y="90000"/>
                                    </p:animScale>
                                    <p:animScale>
                                      <p:cBhvr>
                                        <p:cTn id="36" dur="166" decel="50000">
                                          <p:stCondLst>
                                            <p:cond delay="1668"/>
                                          </p:stCondLst>
                                        </p:cTn>
                                        <p:tgtEl>
                                          <p:spTgt spid="2">
                                            <p:txEl>
                                              <p:pRg st="2" end="2"/>
                                            </p:txEl>
                                          </p:spTgt>
                                        </p:tgtEl>
                                      </p:cBhvr>
                                      <p:to x="100000" y="100000"/>
                                    </p:animScale>
                                    <p:animScale>
                                      <p:cBhvr>
                                        <p:cTn id="37" dur="26">
                                          <p:stCondLst>
                                            <p:cond delay="1808"/>
                                          </p:stCondLst>
                                        </p:cTn>
                                        <p:tgtEl>
                                          <p:spTgt spid="2">
                                            <p:txEl>
                                              <p:pRg st="2" end="2"/>
                                            </p:txEl>
                                          </p:spTgt>
                                        </p:tgtEl>
                                      </p:cBhvr>
                                      <p:to x="100000" y="95000"/>
                                    </p:animScale>
                                    <p:animScale>
                                      <p:cBhvr>
                                        <p:cTn id="38" dur="166" decel="50000">
                                          <p:stCondLst>
                                            <p:cond delay="1834"/>
                                          </p:stCondLst>
                                        </p:cTn>
                                        <p:tgtEl>
                                          <p:spTgt spid="2">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600200"/>
            <a:ext cx="3970784" cy="4525963"/>
          </a:xfrm>
        </p:spPr>
        <p:txBody>
          <a:bodyPr/>
          <a:lstStyle/>
          <a:p>
            <a:pPr marL="0" indent="0" algn="ctr">
              <a:buNone/>
            </a:pPr>
            <a:r>
              <a:rPr lang="es-CO" dirty="0"/>
              <a:t>Es así como este periodo de 2.300 días, se nos ha convertido no en </a:t>
            </a:r>
            <a:r>
              <a:rPr lang="es-CO" dirty="0" smtClean="0"/>
              <a:t>6 años 3 meses y 20 </a:t>
            </a:r>
            <a:r>
              <a:rPr lang="es-CO" dirty="0"/>
              <a:t>días sino en 2.300 años. O sea, la profecía más extensa de la Biblia</a:t>
            </a:r>
            <a:r>
              <a:rPr lang="es-CO" dirty="0" smtClean="0"/>
              <a:t>.</a:t>
            </a:r>
            <a:endParaRPr lang="es-CO" dirty="0"/>
          </a:p>
        </p:txBody>
      </p:sp>
      <p:pic>
        <p:nvPicPr>
          <p:cNvPr id="4" name="Picture 2" descr="http://t3.gstatic.com/images?q=tbn:ANd9GcRgfaPg8rlUdnrZeiR0kR2O4L1nyWy7eE2Kn-rEJu5BG7a69L7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2060848"/>
            <a:ext cx="3600400" cy="3672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47207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p:spPr>
        <p:txBody>
          <a:bodyPr>
            <a:normAutofit fontScale="92500" lnSpcReduction="10000"/>
          </a:bodyPr>
          <a:lstStyle/>
          <a:p>
            <a:pPr marL="0" indent="0" algn="ctr">
              <a:buNone/>
            </a:pPr>
            <a:r>
              <a:rPr lang="es-CO" b="1" i="1" u="sng" dirty="0"/>
              <a:t>¿Cuándo comenzarían y como estarían  distribuidos los 2300 años </a:t>
            </a:r>
            <a:r>
              <a:rPr lang="es-CO" b="1" i="1" u="sng" dirty="0" smtClean="0"/>
              <a:t>proféticos?</a:t>
            </a:r>
            <a:endParaRPr lang="es-CO" b="1" i="1" u="sng" dirty="0"/>
          </a:p>
          <a:p>
            <a:pPr marL="0" indent="0">
              <a:buNone/>
            </a:pPr>
            <a:endParaRPr lang="es-CO" dirty="0" smtClean="0">
              <a:solidFill>
                <a:srgbClr val="FF0000"/>
              </a:solidFill>
            </a:endParaRPr>
          </a:p>
          <a:p>
            <a:pPr marL="0" indent="0" algn="ctr">
              <a:buNone/>
            </a:pPr>
            <a:r>
              <a:rPr lang="es-CO" dirty="0" smtClean="0">
                <a:solidFill>
                  <a:srgbClr val="FF0000"/>
                </a:solidFill>
              </a:rPr>
              <a:t>Dan.9:24</a:t>
            </a:r>
            <a:r>
              <a:rPr lang="es-CO" dirty="0" smtClean="0"/>
              <a:t>.</a:t>
            </a:r>
            <a:r>
              <a:rPr lang="es-CO" dirty="0"/>
              <a:t> Setenta semanas están </a:t>
            </a:r>
            <a:r>
              <a:rPr lang="es-CO" dirty="0" smtClean="0"/>
              <a:t>determinadas (cortadas) </a:t>
            </a:r>
            <a:r>
              <a:rPr lang="es-CO" dirty="0"/>
              <a:t>sobre tu pueblo y sobre tu santa ciudad, para terminar la prevaricación, y poner fin al pecado, y expiar la iniquidad, para traer la justicia perdurable, y sellar la visión y la profecía, y ungir al Santo de los santos</a:t>
            </a:r>
            <a:r>
              <a:rPr lang="es-CO" dirty="0" smtClean="0"/>
              <a:t>.</a:t>
            </a:r>
          </a:p>
          <a:p>
            <a:pPr marL="0" indent="0" algn="ctr">
              <a:buNone/>
            </a:pPr>
            <a:endParaRPr lang="es-CO" dirty="0"/>
          </a:p>
          <a:p>
            <a:pPr marL="0" indent="0" algn="ctr">
              <a:buNone/>
            </a:pPr>
            <a:r>
              <a:rPr lang="es-CO" dirty="0" smtClean="0"/>
              <a:t>No se trata de setenta semanas de días sino de setenta semanas de años descontadas de los 2.300 años, o sea cuatrocientos noventa años literales. Que a su vez Dios los divide en tres partes.</a:t>
            </a:r>
            <a:endParaRPr lang="es-CO" dirty="0"/>
          </a:p>
        </p:txBody>
      </p:sp>
    </p:spTree>
    <p:extLst>
      <p:ext uri="{BB962C8B-B14F-4D97-AF65-F5344CB8AC3E}">
        <p14:creationId xmlns:p14="http://schemas.microsoft.com/office/powerpoint/2010/main" val="1578233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196752"/>
            <a:ext cx="8712968" cy="4525963"/>
          </a:xfrm>
          <a:solidFill>
            <a:schemeClr val="bg1"/>
          </a:solidFill>
        </p:spPr>
        <p:txBody>
          <a:bodyPr>
            <a:normAutofit/>
          </a:bodyPr>
          <a:lstStyle/>
          <a:p>
            <a:pPr marL="0" indent="0" algn="ctr">
              <a:buNone/>
            </a:pPr>
            <a:r>
              <a:rPr lang="es-CO" i="1" dirty="0" smtClean="0"/>
              <a:t>El hecho de que estas setenta semanas estuviesen «determinadas sobre </a:t>
            </a:r>
            <a:r>
              <a:rPr lang="es-CO" i="1" dirty="0"/>
              <a:t>tu pueblo y sobre tu santa </a:t>
            </a:r>
            <a:r>
              <a:rPr lang="es-CO" i="1" dirty="0" smtClean="0"/>
              <a:t>ciudad» se </a:t>
            </a:r>
            <a:r>
              <a:rPr lang="es-CO" i="1" dirty="0"/>
              <a:t>refiere evidentemente al hecho de que dentro de este período los Judíos llenarían la copa de su iniquidad. Dios había soportado largo tiempo a los israelitas. Les había dado muchas oportunidades, pero ellos continuamente lo </a:t>
            </a:r>
            <a:r>
              <a:rPr lang="es-CO" i="1" dirty="0" smtClean="0"/>
              <a:t>chasqueaban. </a:t>
            </a:r>
            <a:endParaRPr lang="es-CO" i="1" dirty="0"/>
          </a:p>
        </p:txBody>
      </p:sp>
    </p:spTree>
    <p:extLst>
      <p:ext uri="{BB962C8B-B14F-4D97-AF65-F5344CB8AC3E}">
        <p14:creationId xmlns:p14="http://schemas.microsoft.com/office/powerpoint/2010/main" val="34307927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0" y="116632"/>
            <a:ext cx="9143998" cy="1143000"/>
          </a:xfrm>
          <a:solidFill>
            <a:srgbClr val="002060"/>
          </a:solidFill>
        </p:spPr>
        <p:txBody>
          <a:bodyPr>
            <a:noAutofit/>
          </a:bodyPr>
          <a:lstStyle/>
          <a:p>
            <a:r>
              <a:rPr lang="es-CO" sz="3600" i="1" dirty="0" smtClean="0">
                <a:solidFill>
                  <a:schemeClr val="bg1"/>
                </a:solidFill>
                <a:latin typeface="Agency FB" pitchFamily="34" charset="0"/>
              </a:rPr>
              <a:t>La siguiente grafica nos muestra el comienzo, la terminación y como fueron distribuidos los 2300 años.</a:t>
            </a:r>
            <a:endParaRPr lang="es-CO" sz="3600" i="1" dirty="0">
              <a:solidFill>
                <a:schemeClr val="bg1"/>
              </a:solidFill>
              <a:latin typeface="Agency FB" pitchFamily="34" charset="0"/>
            </a:endParaRPr>
          </a:p>
        </p:txBody>
      </p:sp>
      <p:pic>
        <p:nvPicPr>
          <p:cNvPr id="1026" name="Picture 2" descr="http://1.bp.blogspot.com/-YzDhABBQDn4/UFjANk2S_II/AAAAAAAAAWg/MNGUwW0MziM/s1600/2300-tardes-y-manan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340768"/>
            <a:ext cx="8856984" cy="5328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7038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 calcmode="lin" valueType="num">
                                      <p:cBhvr>
                                        <p:cTn id="14" dur="1000" fill="hold"/>
                                        <p:tgtEl>
                                          <p:spTgt spid="1026"/>
                                        </p:tgtEl>
                                        <p:attrNameLst>
                                          <p:attrName>ppt_w</p:attrName>
                                        </p:attrNameLst>
                                      </p:cBhvr>
                                      <p:tavLst>
                                        <p:tav tm="0">
                                          <p:val>
                                            <p:fltVal val="0"/>
                                          </p:val>
                                        </p:tav>
                                        <p:tav tm="100000">
                                          <p:val>
                                            <p:strVal val="#ppt_w"/>
                                          </p:val>
                                        </p:tav>
                                      </p:tavLst>
                                    </p:anim>
                                    <p:anim calcmode="lin" valueType="num">
                                      <p:cBhvr>
                                        <p:cTn id="15" dur="1000" fill="hold"/>
                                        <p:tgtEl>
                                          <p:spTgt spid="1026"/>
                                        </p:tgtEl>
                                        <p:attrNameLst>
                                          <p:attrName>ppt_h</p:attrName>
                                        </p:attrNameLst>
                                      </p:cBhvr>
                                      <p:tavLst>
                                        <p:tav tm="0">
                                          <p:val>
                                            <p:fltVal val="0"/>
                                          </p:val>
                                        </p:tav>
                                        <p:tav tm="100000">
                                          <p:val>
                                            <p:strVal val="#ppt_h"/>
                                          </p:val>
                                        </p:tav>
                                      </p:tavLst>
                                    </p:anim>
                                    <p:anim calcmode="lin" valueType="num">
                                      <p:cBhvr>
                                        <p:cTn id="16" dur="1000" fill="hold"/>
                                        <p:tgtEl>
                                          <p:spTgt spid="1026"/>
                                        </p:tgtEl>
                                        <p:attrNameLst>
                                          <p:attrName>style.rotation</p:attrName>
                                        </p:attrNameLst>
                                      </p:cBhvr>
                                      <p:tavLst>
                                        <p:tav tm="0">
                                          <p:val>
                                            <p:fltVal val="90"/>
                                          </p:val>
                                        </p:tav>
                                        <p:tav tm="100000">
                                          <p:val>
                                            <p:fltVal val="0"/>
                                          </p:val>
                                        </p:tav>
                                      </p:tavLst>
                                    </p:anim>
                                    <p:animEffect transition="in" filter="fade">
                                      <p:cBhvr>
                                        <p:cTn id="17"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p:spPr>
        <p:txBody>
          <a:bodyPr>
            <a:normAutofit fontScale="92500" lnSpcReduction="10000"/>
          </a:bodyPr>
          <a:lstStyle/>
          <a:p>
            <a:pPr marL="0" indent="0" algn="ctr">
              <a:buNone/>
            </a:pPr>
            <a:r>
              <a:rPr lang="es-CO" dirty="0" smtClean="0"/>
              <a:t>De acuerdo a la grafica, hagamos la siguiente ecuación conforme a la profecía:</a:t>
            </a:r>
          </a:p>
          <a:p>
            <a:endParaRPr lang="es-CO" dirty="0"/>
          </a:p>
          <a:p>
            <a:r>
              <a:rPr lang="es-CO" dirty="0" smtClean="0"/>
              <a:t>2.300 años proféticos.</a:t>
            </a:r>
          </a:p>
          <a:p>
            <a:r>
              <a:rPr lang="es-CO" dirty="0" smtClean="0"/>
              <a:t>- 490 años destinados para «tu pueblo».</a:t>
            </a:r>
          </a:p>
          <a:p>
            <a:r>
              <a:rPr lang="es-CO" dirty="0" smtClean="0"/>
              <a:t>-------</a:t>
            </a:r>
          </a:p>
          <a:p>
            <a:r>
              <a:rPr lang="es-CO" dirty="0" smtClean="0"/>
              <a:t>1.810 años.</a:t>
            </a:r>
          </a:p>
          <a:p>
            <a:r>
              <a:rPr lang="es-CO" dirty="0" smtClean="0"/>
              <a:t>+    34 años contados desde el nacimiento del «Mecías» hasta la muerte de Esteban.</a:t>
            </a:r>
          </a:p>
          <a:p>
            <a:r>
              <a:rPr lang="es-CO" dirty="0" smtClean="0"/>
              <a:t>1.844 años, después el «</a:t>
            </a:r>
            <a:r>
              <a:rPr lang="es-CO" b="1" dirty="0" smtClean="0">
                <a:solidFill>
                  <a:srgbClr val="FF0000"/>
                </a:solidFill>
              </a:rPr>
              <a:t>Santuario será purificado</a:t>
            </a:r>
            <a:r>
              <a:rPr lang="es-CO" dirty="0" smtClean="0"/>
              <a:t>».  </a:t>
            </a:r>
            <a:endParaRPr lang="es-CO" dirty="0"/>
          </a:p>
        </p:txBody>
      </p:sp>
    </p:spTree>
    <p:extLst>
      <p:ext uri="{BB962C8B-B14F-4D97-AF65-F5344CB8AC3E}">
        <p14:creationId xmlns:p14="http://schemas.microsoft.com/office/powerpoint/2010/main" val="1470051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1000"/>
                                        <p:tgtEl>
                                          <p:spTgt spid="3">
                                            <p:txEl>
                                              <p:pRg st="5" end="5"/>
                                            </p:txEl>
                                          </p:spTgt>
                                        </p:tgtEl>
                                      </p:cBhvr>
                                    </p:animEffect>
                                    <p:anim calcmode="lin" valueType="num">
                                      <p:cBhvr>
                                        <p:cTn id="2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1000"/>
                                        <p:tgtEl>
                                          <p:spTgt spid="3">
                                            <p:txEl>
                                              <p:pRg st="6" end="6"/>
                                            </p:txEl>
                                          </p:spTgt>
                                        </p:tgtEl>
                                      </p:cBhvr>
                                    </p:animEffect>
                                    <p:anim calcmode="lin" valueType="num">
                                      <p:cBhvr>
                                        <p:cTn id="2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1000"/>
                                        <p:tgtEl>
                                          <p:spTgt spid="3">
                                            <p:txEl>
                                              <p:pRg st="7" end="7"/>
                                            </p:txEl>
                                          </p:spTgt>
                                        </p:tgtEl>
                                      </p:cBhvr>
                                    </p:animEffect>
                                    <p:anim calcmode="lin" valueType="num">
                                      <p:cBhvr>
                                        <p:cTn id="3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296144"/>
          </a:xfrm>
        </p:spPr>
        <p:txBody>
          <a:bodyPr/>
          <a:lstStyle/>
          <a:p>
            <a:pPr marL="0" indent="0" algn="ctr">
              <a:buNone/>
            </a:pPr>
            <a:r>
              <a:rPr lang="es-CO" sz="3600" b="1" u="sng" dirty="0"/>
              <a:t>¿Qué hacía el sumo sacerdote el día de la expiación o purificación</a:t>
            </a:r>
            <a:r>
              <a:rPr lang="es-CO" sz="3600" b="1" u="sng" dirty="0" smtClean="0"/>
              <a:t>?</a:t>
            </a:r>
            <a:endParaRPr lang="es-CO" sz="3600" b="1" u="sng" dirty="0"/>
          </a:p>
        </p:txBody>
      </p:sp>
      <p:sp>
        <p:nvSpPr>
          <p:cNvPr id="4" name="3 Rectángulo"/>
          <p:cNvSpPr/>
          <p:nvPr/>
        </p:nvSpPr>
        <p:spPr>
          <a:xfrm>
            <a:off x="179512" y="2132856"/>
            <a:ext cx="8640960" cy="4031873"/>
          </a:xfrm>
          <a:prstGeom prst="rect">
            <a:avLst/>
          </a:prstGeom>
        </p:spPr>
        <p:txBody>
          <a:bodyPr wrap="square">
            <a:spAutoFit/>
          </a:bodyPr>
          <a:lstStyle/>
          <a:p>
            <a:pPr algn="ctr"/>
            <a:r>
              <a:rPr lang="es-CO" sz="3200" dirty="0" smtClean="0">
                <a:solidFill>
                  <a:srgbClr val="FF0000"/>
                </a:solidFill>
              </a:rPr>
              <a:t>Lev.16:2,34.</a:t>
            </a:r>
            <a:r>
              <a:rPr lang="es-CO" sz="3200" dirty="0" smtClean="0"/>
              <a:t> </a:t>
            </a:r>
            <a:r>
              <a:rPr lang="es-CO" sz="3200" dirty="0"/>
              <a:t>Y Jehová dijo a Moisés: </a:t>
            </a:r>
            <a:r>
              <a:rPr lang="es-CO" sz="3200" dirty="0" smtClean="0"/>
              <a:t>«Di </a:t>
            </a:r>
            <a:r>
              <a:rPr lang="es-CO" sz="3200" dirty="0"/>
              <a:t>a Aarón tu hermano, que no en todo tiempo entre en el santuario detrás del velo, delante del propiciatorio que está sobre el arca, para que no muera; porque yo apareceré en la nube sobre el </a:t>
            </a:r>
            <a:r>
              <a:rPr lang="es-CO" sz="3200" dirty="0" smtClean="0"/>
              <a:t>propiciatorio.</a:t>
            </a:r>
            <a:r>
              <a:rPr lang="es-CO" sz="3200" b="1" baseline="30000" dirty="0" smtClean="0"/>
              <a:t> </a:t>
            </a:r>
            <a:r>
              <a:rPr lang="es-CO" sz="3200" b="1" baseline="30000" dirty="0"/>
              <a:t>34 </a:t>
            </a:r>
            <a:r>
              <a:rPr lang="es-CO" sz="3200" dirty="0"/>
              <a:t>Y esto tendréis como estatuto perpetuo, para hacer expiación </a:t>
            </a:r>
            <a:r>
              <a:rPr lang="es-CO" sz="3200" i="1" u="sng" dirty="0"/>
              <a:t>una vez al año</a:t>
            </a:r>
            <a:r>
              <a:rPr lang="es-CO" sz="3200" dirty="0"/>
              <a:t> por todos los pecados de </a:t>
            </a:r>
            <a:r>
              <a:rPr lang="es-CO" sz="3200" dirty="0" smtClean="0"/>
              <a:t>Israel»</a:t>
            </a:r>
            <a:endParaRPr lang="es-CO" sz="3200" dirty="0"/>
          </a:p>
        </p:txBody>
      </p:sp>
    </p:spTree>
    <p:extLst>
      <p:ext uri="{BB962C8B-B14F-4D97-AF65-F5344CB8AC3E}">
        <p14:creationId xmlns:p14="http://schemas.microsoft.com/office/powerpoint/2010/main" val="368342111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a:xfrm>
            <a:off x="0" y="274638"/>
            <a:ext cx="9144000" cy="1498178"/>
          </a:xfrm>
        </p:spPr>
        <p:txBody>
          <a:bodyPr>
            <a:noAutofit/>
          </a:bodyPr>
          <a:lstStyle/>
          <a:p>
            <a:r>
              <a:rPr lang="es-CO" sz="3200" dirty="0" smtClean="0">
                <a:latin typeface="Agency FB" pitchFamily="34" charset="0"/>
              </a:rPr>
              <a:t>Al lugar Santo, entraba el </a:t>
            </a:r>
            <a:r>
              <a:rPr lang="es-CO" sz="3200" b="1" i="1" u="sng" dirty="0" smtClean="0">
                <a:latin typeface="Agency FB" pitchFamily="34" charset="0"/>
              </a:rPr>
              <a:t>sacerdote</a:t>
            </a:r>
            <a:r>
              <a:rPr lang="es-CO" sz="3200" dirty="0" smtClean="0">
                <a:latin typeface="Agency FB" pitchFamily="34" charset="0"/>
              </a:rPr>
              <a:t> todos los días con </a:t>
            </a:r>
            <a:r>
              <a:rPr lang="es-CO" sz="3200" dirty="0">
                <a:latin typeface="Agency FB" pitchFamily="34" charset="0"/>
              </a:rPr>
              <a:t>l</a:t>
            </a:r>
            <a:r>
              <a:rPr lang="es-CO" sz="3200" dirty="0" smtClean="0">
                <a:latin typeface="Agency FB" pitchFamily="34" charset="0"/>
              </a:rPr>
              <a:t>a sangre de los sacrificios ofrecidos, pero al lugar Santísimo, el </a:t>
            </a:r>
            <a:r>
              <a:rPr lang="es-CO" sz="3200" b="1" i="1" u="sng" dirty="0" smtClean="0">
                <a:latin typeface="Agency FB" pitchFamily="34" charset="0"/>
              </a:rPr>
              <a:t>Sumo Sacerdote</a:t>
            </a:r>
            <a:r>
              <a:rPr lang="es-CO" sz="3200" dirty="0" smtClean="0">
                <a:latin typeface="Agency FB" pitchFamily="34" charset="0"/>
              </a:rPr>
              <a:t>  entraba una vez en el año.. </a:t>
            </a:r>
            <a:endParaRPr lang="es-CO" sz="3200" dirty="0">
              <a:latin typeface="Agency FB" pitchFamily="34" charset="0"/>
            </a:endParaRPr>
          </a:p>
        </p:txBody>
      </p:sp>
      <p:pic>
        <p:nvPicPr>
          <p:cNvPr id="7" name="Picture 2" descr="http://uparsaron.org/Publicaciones/Doctrina_Adv/Santuario/Otra_Santuario/interio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916832"/>
            <a:ext cx="8856984" cy="4752528"/>
          </a:xfrm>
          <a:prstGeom prst="rect">
            <a:avLst/>
          </a:prstGeom>
          <a:noFill/>
          <a:extLst>
            <a:ext uri="{909E8E84-426E-40DD-AFC4-6F175D3DCCD1}">
              <a14:hiddenFill xmlns:a14="http://schemas.microsoft.com/office/drawing/2010/main">
                <a:solidFill>
                  <a:srgbClr val="FFFFFF"/>
                </a:solidFill>
              </a14:hiddenFill>
            </a:ext>
          </a:extLst>
        </p:spPr>
      </p:pic>
      <p:sp>
        <p:nvSpPr>
          <p:cNvPr id="8" name="7 Flecha abajo"/>
          <p:cNvSpPr/>
          <p:nvPr/>
        </p:nvSpPr>
        <p:spPr>
          <a:xfrm rot="1879915">
            <a:off x="5475215" y="1675698"/>
            <a:ext cx="1450324" cy="1995236"/>
          </a:xfrm>
          <a:prstGeom prst="down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b="1" dirty="0" smtClean="0"/>
              <a:t>Lugar Santo</a:t>
            </a:r>
            <a:endParaRPr lang="es-CO" b="1" dirty="0"/>
          </a:p>
        </p:txBody>
      </p:sp>
      <p:sp>
        <p:nvSpPr>
          <p:cNvPr id="10" name="9 Flecha derecha"/>
          <p:cNvSpPr/>
          <p:nvPr/>
        </p:nvSpPr>
        <p:spPr>
          <a:xfrm rot="953866">
            <a:off x="59921" y="3053887"/>
            <a:ext cx="2397637" cy="1275126"/>
          </a:xfrm>
          <a:prstGeom prst="rightArrow">
            <a:avLst>
              <a:gd name="adj1" fmla="val 57120"/>
              <a:gd name="adj2" fmla="val 50000"/>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b="1" dirty="0" smtClean="0"/>
              <a:t>Lugar Santísimo</a:t>
            </a:r>
            <a:endParaRPr lang="es-CO" sz="2400" b="1" dirty="0"/>
          </a:p>
        </p:txBody>
      </p:sp>
    </p:spTree>
    <p:extLst>
      <p:ext uri="{BB962C8B-B14F-4D97-AF65-F5344CB8AC3E}">
        <p14:creationId xmlns:p14="http://schemas.microsoft.com/office/powerpoint/2010/main" val="1762383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4114800" cy="5976664"/>
          </a:xfrm>
          <a:blipFill>
            <a:blip r:embed="rId2"/>
            <a:tile tx="0" ty="0" sx="100000" sy="100000" flip="none" algn="tl"/>
          </a:blipFill>
        </p:spPr>
        <p:txBody>
          <a:bodyPr>
            <a:normAutofit/>
          </a:bodyPr>
          <a:lstStyle/>
          <a:p>
            <a:pPr marL="0" indent="0" algn="ctr">
              <a:buNone/>
            </a:pPr>
            <a:r>
              <a:rPr lang="es-CO" dirty="0" smtClean="0"/>
              <a:t>Según el plan trazado por Dios: Todos los que se arrepentían de algún pecado, </a:t>
            </a:r>
            <a:r>
              <a:rPr lang="es-CO" i="1" u="sng" dirty="0" smtClean="0"/>
              <a:t>confesaban su pecado en la cabeza del cordero</a:t>
            </a:r>
            <a:r>
              <a:rPr lang="es-CO" dirty="0" smtClean="0"/>
              <a:t>, al ser degollado el cordero, a través de la sangre su pecado era trasladado al interior del santuario donde permanecía todo el año.</a:t>
            </a:r>
            <a:endParaRPr lang="es-CO" dirty="0"/>
          </a:p>
        </p:txBody>
      </p:sp>
      <p:pic>
        <p:nvPicPr>
          <p:cNvPr id="3074" name="Picture 2" descr="http://t0.gstatic.com/images?q=tbn:ANd9GcRyvuTTIXEDkzfNguThFIoHIUxK5vBNEJOGspTN_YQ4NR0v0us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476672"/>
            <a:ext cx="2376264" cy="2304256"/>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data:image/jpeg;base64,/9j/4AAQSkZJRgABAQAAAQABAAD/2wCEAAkGBhQSERUUExQVFRQWGBoYGRgYGBwfGBgfHB4YHBodHxwYHSceGh0jGhcXHy8gIygpLCwsGB4xNTAqNSYsLCkBCQoKDgwOGg8PGjAkHyQwLDYsLy0vLDAvNC8sLCwsLCosNS8sLCwsLCwsLCwsLCwsLCwsLCwsLCwsLCwsLCwsLP/AABEIAMABAAMBIgACEQEDEQH/xAAcAAACAwEBAQEAAAAAAAAAAAAEBQIDBgEHAAj/xABDEAABAwIDBQYDBAYJBQEAAAABAgMRACEEEjEFQVFhcQYTIoGRoTKx0SNCUsEUM2JygvAHFZKTorLS4fEkQ1NzwoP/xAAbAQACAwEBAQAAAAAAAAAAAAAEBQIDBgEAB//EADURAAEEAQIEAwYFBAMBAAAAAAEAAgMRBBIhBRMxQSJRYRQVcYGRoQYysdHwI0LB4TNS8ST/2gAMAwEAAhEDEQA/ALGMarKmyNAP1aOA5VM7RP4Uf3SPpUW9luJbCimE5QZkaEDnUO6mAJJ5CtA0NIsL5u8OY6iFYNpH8KP7tH0qSdpmfhbO/wDVo+lWK2I6ATkP5+lBFg8PaugNPRcOpvUIzHY1SDlyNXA/7SLe1+FFYfHAADu0LO/7NP5ChHWO+KABKyYAHHnyEVt9lYdttOVsTFioDU9etBvka3YhMoMV0x1A0FlnnQbpQgG/hLaIB9LihMRiynL4GfEkH9U3/prU9ocKgpDhsUXNrwTw66edY3ELzEWsBAHADSroqkF0qcphx3Ftqz+sT+Fr+5b/ANNT/TVfga/uW/8ATQzOGKpjQXJ3WoXZ7in1KCPC2gwVHjwiqsrJx8ZmqRTw8TKzHaYh+ydBa97bcc2EX/wUxa2WspnKyCdB3KPT4fKsxtHaruGCiVqkCJBJG+OgJmg9n7TWrIt5xSlFKlkZjck+BFjrvjlS7J4pCxgfHvac4XA8iRzhKdNLU41hbQlaWQObTdv8NL3Nutt/GWr6BLKCephNqV418BbAcUVBlKnXJJJKrZQepNV7L2cVrL68qAs5hmGp3RyFr8aWycc8FhgCbxfhpodb3mlqtnPpejIhu4kfZNyeNspq/FY3BtKCFrbz/sstkDrCDHnWV2/tPuWlpaPduJiCnTxGDB10ml3ZBwZllWa6Y334yd2sVUOMPMHMLd1f7gj1mjsvSsBsdLmYjulJBgFDLd/Mpib7pqOO2EsSG20Ei4zNN+LpCbHkdbUD2b7RBhHcuJKUgqIV90gm0Gd1PHu0bOVKwZHW9uIp1BO+VokaNikUuLBFcbzRHVZNwOjVpof/AJNf6aHxGFUuy2WV2/8AE3+QmnuIxbThCs4JOaZF4IsPymluISnvCtBQBFkmQZAv1M0ybTti1JXB0btTHrN4rs8wbllIPIR7UE72SZInLY+U+Y+hrXIxA7oBWWbJiNBvPG+lLXDoABAmPOrmRjoBXw2U28Rnj3El/HdZLE9jkm6Coeih+R+dKcT2ddTonOP2bkdUwFe1b/LyrisKTuB4cR04UXHk5UH/ABvv0dv/ALR0PGwTU7R8Rsf2Xl5TG6oxXpWK2IHPjSlfWy/JYv6zSLFdiwSe6XlVrkXr6jUc6YR/iSGM1mM0evUJ9jiLMH/zPBPl0P8APgsllr6KPx2xHmvjQQOIuPUUDFabHycbJbqhcHD0UZIpIzTxS5FfRXYr6KL5bfJVLkVwjlXa+NQfG3Sdl0FfoTB4lotIClWKEA6fhE0OyjDIUFBap62HtSNn4R0HyFR/TEj7wHnXy7ltb1fSyZy5JT4Y7paU4xCdVyDw3UK0+2rNJN7QRaPKlbO0J+Fc1L9MUD8Z9a4yJrhqa6/moS5D2v0yMr0ITRnZSUuogq8UpmRv8uBrZoYASADAHvWFTiiQFz9/iJ3W8r1tMIyopBIIEayJPlQErS125WjwZGvj8LUq25gu9CkpVBUBIO8CdKyKGEZvtFWjVMX9K9BfYOovGteZdqsaGFrA+IqISkmB15CioZmsYS40AgszFdJK3Q2ySlPaLaGdX6OwVZEgrWTx4WtAmfSmGwNi9227KyUkiRxgST726Ul2dgklD0KzulNyNJVuB3760+xtkqbSEqO+VXmeV930rDcUzOaXG1v8DEbjQhg+aQdocOtbPeKUczi0pSiwGWTlOknefOiMBgwkakE2CtwSBdQ4ncKI2+AvENotCROtuX89KDTtPwlKUE3y23JG4Hnc+dDse50YpMCw9V3HsJawLhVq8oFE6kA29pNUdn8SHG8kZlDxTNo4X50T2rd77DIOWDnAAOqQBH5VXsfZRbbSTYffnff2ruockl3W1wfmVPaslKUeAhKspCj8UgGx5Teiezzi0AZgShUkqy6Tf3NEbVa/SMqUzlBnQyPWrm2lspT3ayoAEZFa33g7+lVmQGIM7rpH3VC3Te0BBMToZ/4q5LiCAQSQatdNiQU2vG88ZHnrVGyFNqeDaiWyubRbNrY6QafcC4gYn8p35T9ispx/hnPZzYx4h9wrCpO6a6I4mnmI2G0gSpwAc4H/ADVLeBYie+SRyIrbCdtbLAuxpG7EJV3fM1zLTfu8ObBxJ4+L/aqCGc0C44pJMe1VSZsMQt5r4rrMLIk2Y2/gl8VIGmg2cg6LH51YnZ7aQSQVVA8Qg66h9V4YGSTWg/RKCuqlonWZGhFiPMXFOUqa0KCZ03UQzgGnD4Ujnr9ak/JhkGl24+qlDBPG7U2wR8VnkvFPx/D+KP8AMPz06UJjuzLDtyjKT95FvbQ1tFbKYR8RR0J+ppdj9ktpSXGFpKRdSMwjqm9j+zv3X1ymZivxXc/CcW+n7L6TwjjQmaIM8A+R/dec47sO4m7agscDZX0NIMTg1tmHEKSeYr1VKgQCCCDeaoxakZfGmUmxkSB14DnR/DvxznQkMnAePoU+yeBQPGuM6f0XlRrhrfv9imn5UyMgG8SpJ5BM+pmBprple0WwlYV3u1EKlOYKAIBB619J4Z+I8XibdMezvI9VkMnHONLy3f6WwxGL8IC1nQeEfQVFl6Ihv2PvaK1KNiqW0lUNg92mCegiYvS7FbCfbKe8W0kKsASBPTMbm9fDZpZZHEvv5rTYzII2NawAfCkAy8VKiUjhM0cA6i6QFcjBqGJ7OPm47wcCBb2oR3A4xJIhwpG+Bf5TVcckrD/TdXpuuz4kEm7wCjmcc87IU2htPL4pnf8Azwr0DY2OU6hOU2T4bjUfLzrypOGfUpKlhyEzwAt01Nem9kY/R4SZUZGvAe009w8l0t8w2UmycWOEgRih6JliC5eINvfh/vzrxzbmw8Z35LyCVOH4t3QHRMV7IHQfCViQf56VXidnFZheUoykTvv7HcQeVEZDeY3YqrHfynWAvOdmYAsSEoA0Ig5usmrsbtAoF82miaZP9h8Rn8L6lTYEpygcdJqI7DrJWFPQRbMBIHrvPOKyzsKRz7cLTluSOpCyzZzkqcaIm85qZMbXA8DYQI3DSnGC7DgrUk4jMN0gSeMDjXcZ2aw+HdbC1qOcwClsmf7EgwRob9asdiPeLA2C8csGkneClDxBJ+vGqXUCBlMkbt1a3Gdm20C8wdJEE+/vUGezWHQEuLByajcZ3zfTnVDcaQGqVrspuxWWTiQSQsKnkkx041BOJSXEgSlGhtpxtWxGzGFSRGadDEgfvb6+RstqZknkIk8ALGan7JIN6+64MphJWTx2ECiC3KuljXP6kcUAYTI46z8q2x2S3pmWFETBCRHnFRw/Z5lRUsLdnLChAIGX28ga8MWftSichhWOf2Q4CCQF31m/rvoTG4VYsITzEE+8Vu28KwEqU6pSQmcxlIAjXWDYcBSvC7OwOLUVJU9mBsQcoIBsbiPzoyGTNDaL9vigpI8Um9AJSDA4dsRn7w/vC3tTtGMaSmEQnyprhtitlSkpPhTbMpY8R0gEC9T/AENmRKFTxkx+ZigZ8SaQ3IfqUW2WFo8Da+SUHHAW16CuIxijutwJ+lODs7DlZzBYA4KhPW9xXf6nwyQq8mZTDg05mYAmqhw9xHUKRyG9glQWdITPWqMS6I+6POnruyWfClJST+IOEj0AN/SvndiYfNl+0MiIgm/pXRgytN6vuo89hFEfZYgYNtxRAWCrXU36VY3shKDmsept6Vrcb2WYSAvunUqA4p05ibedLx2aYeJgkwLgqASPf5URIcm+VqcQeyFDYPz6RfwpI1IKfEIIOoGv7w/Mb9agt9GYBR8JuqN44efymtNhezCEQEogwTJJiB+0bG3CpJ2MwshLQSpRkq+ERxM7/IbvSv2eTqWlHt4iWx8u9ylKduMj4QfQ1me3L7b+HzpBztmZ/ZOvvBr0d3YmHAgruNYAPlYn86U9rOzrYwOIykk5JHhA4GJ425Ux4PDLjZkczex337d0ry5QYjqP2RGEw6nEIS0vOgNoLsAwISPDKlBPkNIkzVWJbS2AS02tbggkp0BjwgrTAFxp6V3Z6HlsIKnFBCUpMuBKEkACE3SJG++sDWp4hpak+Pv3AkgpCgoybQQVQPfWq55NNlrTaLgYKGoilecYj7MeKTEoMpQeEqmbdN1FZu9dKSsIGgOe88isyockiOdZ3Z6C45l7jLkPxGwbJ1KlKsCeUnrTJzBJSqFFCVXgZCpR4mB8Ivaa4ZnH+w16kLnL03qdv6BL8HjHi6UKZCWASDLgvBEkqEiDOg1o9/A9yStpxGUg/CsE+XKh3VhBALiRNsyylLQHJOqvbqKJxj+HbLfdrDpcg3ypbQPvKJgTvhM/WrIiWt8AAHxUHhpO92jOzmNbcuoSpVjIJEjWd16ebRJKDlB8MGABJ5CSBWZYwhZezBQKCq2U+ATxHEHd9K2itnJUnU3pvGS9pB2QL6DrCx2IwqIASF5SZIz2BA1kKBohJdUg5VLKQL3kR0PWnOM2clUiySQPGAM1uunkKQubeykIaWopBy5loyAfxAZrfu342pNNguY/U6SgfLZFsydYoNsqlrZTpRMnKN6oj/Fb2qWGxTwbCQ8VJzE+JPqAUwQOYq19hCspK0PK+IJSmUjdJUTv4EnyoXDhzEq7orTKblIykQDoY8MaCJJ6Vx+PKCAx5v6qbJG/9RSvw+0XA5mBSpQFwEFUDkSTl8ta5iFKJKnMsyTJTeDumaIYwL1wXEspAISCkAqM68h60tbZdafsC45ruX87j2qqSGZunxnfquiVhJoBS/rLupQUjKfEDk4cxf1q7C4vLK+8bQiJKiBcHkbi9HbQbUUZ8QpLfEJIHqNVHpWfaQVruClubkIClHoDppqaKbC5h8Tr8rtUulB2a2h3qk+ONdzgNqTOvgTIIOm7SOdfOpUFSvMk30AVJP4U6gzuA899ZjaWzFMKzIxyyFkZW1NEq/diQjeBp5Gmz4hJK8OorKbgqymDukDrUpNMe5/VdjuTYbfJMSkIu4VpCsoypF1HgI3m/vQzgyrUpSlIQTCUwCT1EmOgoBp7D/AVlP4WklZcJ3Abh0FuJimqMAoJhIcS4rWCkRuhSiPeoxvAohm31XZYz0Lq+yofQ4lEfaEaiTAHkL+U18nEd5CSnxpicqjJB4pze81ztI+nDMJGIeBGqp04xIgrO6IvWSc/pAZyEMZ1DSyEoA9RPtUXMtx8Jr5dV4GtiVtcSGykqAZS5MEzyveIKgd3vQSsYyk5FQVkgZEpJKiTaSfyrDYX+kFxqQ200FGZWsFayDuuQAOQpdie2D6lZg4UKiAUBKY4gQJFENjaTbvoh3udVNK9iYf7oBEJ7wzYIgIA4qVEAe/Clm1NvNMqPfqYJzSlQdJVHO0zviBXjb+01uElxa1nipRPzNUF2dABVoIAqtlU43va9RV23wSCRJcHBLajPmrKB1uba0bsPtcH0qDCsgBPgIQmOBJgkjf7V46vrVuBxK21hSFFJTcEbqrLLGxXhLvv0XsmJ2OVK/Snnn3DHgkK7tM/dSlAkAmLxJ40TglJTLerqpUoEBOVI1KgATHUzPCkPZbt7+lQw+6G1xAK1ENr9IvyJj5Ux2vglYWAhYZQskqVJKVbpKwkqAvoY1qWqrJtc0F58NJ22tv48PkdA+PKi6bbiqyRPImh9vMAYZ4qyBS23CEp1Aykz4bE3vYbtaHwmGcCcjL7q1EQtaU5Wx0Us2i94JO+q9vCGlhUtr7hyUqWpSnCEETcAWmfOisY+MbKjMb/AE3IbYDK8U33xWlRbCUNCQW05RdSs1iqbTAiIFTxGFedCENu/pRHxqKoQmbggJGUjdx30s2KxhGWVO4h0qLgCcqCoZoHwZBdRgwZo/YGHfEutlTaSTlw6lAIKIgXSnwrGogRAig5NLtj0tN49QaD6ILaexnGnUB4OYhbkJSlJ+zEXJuq8a5iLcqcpbThAXHyQmSV2KraAZgJWbjp71n/ANJeaxCS04haysJcElwkE6KdUPDe2VI57qZ9pMDjFhYKw8yTIabCUkRcJVPiI8zOtV6YwNVWriHOIaSAhFbPYxD+c4gqYT40ZwQNPFqALW3GaM2lh2B3akhOJGYKCTKUgfjVI6W31n0bWUwPt2VoOg3p9R8IB40e8jvgEuDvAqCEIGb/ABKgDWKphleRyw0Aea7PjsY4SXum209qNNuFcpUtYBKEnxBQtcCxOlyJ5042NtQuKhZjgJ3iLVndnbBQXQoqyBI/VpgkGLEmJ/K9WYpRbUru1JUQYKUwVAdJm2+jmyPZsgdDXLUup7xwKJgpva5jpuF6U7e2XCQUoJKjYH4ASSZXyGsb9Ks2Pih8RJUcok7z9Byp7hceCIgmRpE9aKlYyaOj1VDdUbrCzjOAUogLdCWB+sPhSFQNLCw6nSqU9oU5S1hoyIBl+Ps0DgJHiO4AWru1NhoMpDLTWc6oTmE7pEAc4iL0qxGz1pbU2syfunLCU9EpOUi2lKXy8q+3rRRrWB/RO9o4BwKBT9sbHMV5VEGCDccdwIFLtqY91rMENL8Viobwd4ykGR1qpO03lICFuZwBAVlCVjkCndQ+F8Fk2G+gpsuO9UfVXxQEEhyNwO0Ge7CApxSpBXnBLp8lcYgbgKYq20Cb4dxIGhBST/Zn2mleH+LMAJ0vRP6QIkkUM/ikoPhARAxGHdV4JBQ93y2i+QfApS4y6WylMJ42n86cJ28opWlbaVFVxKlEedrADSKF7yUQDqZkR/PnSHtRttOEZKswU4TlbTxO/TcBc+XGpMzMiUhkZXDDE3xORaMOhkl0ZGlDVy5AG/8AWKMeZ8jSDbP9LXdgoYh1WneKEJHQJjN8vlWIxmNexayXXUyDGVSgAnkEDfVI7POaiF8wdfWm8GOY95nWfLoEHNJzL0NUl7WdxeKQp9ZcJUBCtNdI0A5UuYxJQo8CbgdaabO2S6H2yWyAFAyLgelLH8OUkhQUDzBHzo8OaSQOiFc00jSqYINjpXVCljT+U8t4pmxiUkTr+VVPYW9FSD2K+DZ5VMN1AJ4Ve1h1ReB1qsmlykKpQn51JLwNWqZT94k+ldgD4UgfzzruoKKFIJMgVptidq1IUlOIyuIsnMqStA3Qd4HA0hUZ1mqVG9cc0SN0lRZI6N2oL2PZmASypSmSptSxCiFG41uFSCeetzxru1G5bdWpa1q7lYGYzAyHQaCsj2W7XpS2GnyfCPs1/iG5CuEaBXIAxWhO32XmHQg+ItOeEiFWQr1pfiw5DMloJJbaMzciF+O7cWQq8Qtktt984kQE5QpRSpJygGCCJFtNRxobFLxAbCM4cRu+0AK03jMoCbaReeetW4HZoACgJKgCVG50G8/Krls3PpVGTms5h5ba3TfCxHMiAkdq2VGz9rqAQRhglbZIDYUA3MDx5yJvMQATIN6uRt/E95nUykEpulK/CrcNRZQ476+NhpreqiszeQN1V+3yXsAEQcaHuvsZiVraJebbiDISVX4AzaRxHGljWHQH0thsgKbzkhRG/QwfF/vRj+FKouqOtvQ/OrMFsoBzvJVISU3NgOVcZISCSdz5KqbZoDfP7KzD7FaBCg2lJG8SD6g3oxBQmyUwReQkA+oq1LU1JWGHkN01QI5nHxFQ5jaQGFdyP5ZMFMgHSZrdYFyWwRqBEcJrFYvCBQnLcXB4RU9l7ZVCAlctqOvzvT3Dl0/mspXkN1HsFukNngKo2gwFoKDvoJnaBjw8t9HPPhSJ33FOy3W0gpbrDTdrBpZVcCbHhUw1lTmVYSBPM2HvROyZXi8TnFgQAk6CAPnrVXaVw5UJmB3qLDT4qzzeDl1ku2CKfxdsdBrUWjZ7h0MewHOTVezT3icxO8jnAMTYReKvW/bzrK7Q20rD4ELTdRkDlKtT/O+jhwfGjrXugffOTIS1lBNu0vaBvCZDoIUYiVLNoEeZua8r2ptxeKxCXHTNwEjchM2SI+e80JtHHrdWXHFFa1bz8huA5VRg2yXE/vD50QyGOMHltACIZzCQZHWfsjsUnxq/ecP+K3vPqatQPslFMiFJ0tbxD/5FVu2W5G9Sh/iNXtEdy5c/E3HTxAAc+dcKa14bXMJjXitIC1QTcG8Cef8AN6ub288E+LKsSRBkRHS3tVmwQkx+JS0DyzD/AG9qDxjOVRSNCMw9z66iqiGudpIUI5NRIv4K/EY1Cm0rW3IUVCAEkiIvoONKlNoBKkEmLkKTFt/Wji1LLV753PcI+VVYRPjIP/jXPoatbTRsoyR2LKKZxmZMiw5V1L08jSXCYjIQfun4h+dNLHnVUkYaUBavydKmg86oUExoZrv6UniaqLb6Loap4gxu14VQlAPWoKxIOgmpJYzCQPOYFTArqq3FQMxGtOuyrx7xYIMFl7p+rVS1LSUgSZPt9TTfs29Liv8A0vWH/rVFE476kFITJYDGbW8w7hypE2yptp90V8t0z8MD3qnEOFphDikkpIQm0T4oA10HOmqdkqgEKaAI3qJjrbWsx7unkedLVrhm48UYt3ZLVsE3i3GiMPhbySJHnTM4JDYzKJWdwiEk8Y1PtSrsq4QygmDc3IBV70dDwWXUNZAS6bjMTb0AlHN7MzbiedB7HxKHlOJAy5FZZUR4okSPT3ps/i1KtJAOvH208qzmxWglT4G5dum6mreFxR6Qd7SqTjEkl6R2TvEjJMxEaDU8gPzNLuzj2ZqXElZUpV5+GCRHS1WvGqOzX6r+JX+Y0YMSGMt0t/ylfvCd5NuP8KPx7koKQAmx01jzpVsXBpVhWrQQkXG7+bUwxyhF+B01NBbDkYZuQUwga9OFemfEwtBNdV6Fs8lkAnoj9jsgJMyMsb7HWneCEJNrzQeFCSyEmQLT11mixigrwoBAiSrTy86iZmNIF/BNWwPdvSWYdGXEvE2BCTfpQG1MOXskCIcSok8Bc06xihlzRy6gGleK2iltSM331ZRG4wSKU5GZMx3LjrdXswIngOkJ2UlYCZKlW1/4rOdosIx+jdx3gzFaDlmVGFA5baamj9s7OXiFWcUgC0Tb51nH+xjqFBQVnAIOt7EbqBZmOkcDJLuOyPjwIIgdDeqy5YwqbkvOq5ZUI000Uq3lpU8HjkFYCGW0AkCbqUP4lG3pU3ezL2aO7I13e9Vt7MW0tOYEXGo5im3NY4Vqv5rvJIdYCoWoF1zgFqvu+IzPl8q6w3nbcCbytA4TrVG0mQHFgTZahbf4lbvKj9jtHIeOdGvW351dQ2KoleQzT5BMNo7LDW0GktphpRaUImCITmNyT8UzSh7EZhAnMkmPImtp2rwzrK8KkuFTagHsoGi5yqvqRAFutYlWDgmLG5NRk0iQoaIv5bXd1BxUst8c7v8A8D8vlVWz1kqUeDa/8pol4fYp0+Jz/wCBVGyE+NY3d0v/ACmpitKJeSaStIiiMLiymx+H5VHLVakQYq3ZwQfRNO/E20/nSpHC5hfwjnr6VzZSPAeMm9ceegxqaG/upqiQSaVrKUCQBMak/SouOk76Z9nOza8SVJAKcySUKNkkgom+8AKOlabYvYwMKzPM9+qZGRYy2j7qomhpciOI+I7oiLEc7qkGztiKWtuW3HAUJVCLCDMSoj6VtWUtow60IZUzLblim5hCtVCQfM0fspK0soTlykA2P3bmBbqKs2riQGnEz8TTscTCDNvzpfDkumymNra+xRGXGyPFfXWlTttvNg0cu4Ppkimy1wbWpNtzEZcIi4k9zabx4JpiMSDvnpWtMjGOJcaWW0vkYA0Xv/gKx7xG54XpX2WP/Tp6q+dMFgnS3M0Ps/ZndNhGYkCeA1vQE3E8eNwN3VouHhuS9p8NdOqLW4kakAUl2euFvGDCnCRNrW4+dNwkDQRzpXtjCmJSCeWtLJ+MlzgGCk1xeCNupHdfJHNpCr5gOl/9qhhcE22mBJgk68TP50iweNUk5cpM6CKfhbyGlLWzDaSkpctKwud06JISNBMzQ78jJmDnauiO93Y+O4NDbtFKcAgJHtpXz33ASPEqBzIpdg9uIXOoIE8unWhWMapRbcicqZA/i19IpexzmutxTVmGXAiqAWj2xCWZAvITSf8ArEoZSkakqB4gkQn3qa8SothBAJKyongP9zQOOj4dLpnnFwKunydcwczyV2Lihsel/na0rGzFHDIzGCkSeetAoCk4loNpQpSgYzHSCmb7jcxViNvlxDwCZKUjImYzAfESd179KA7OYlS8QhTqMoQFeLNbxQfKBTCMsdOwg9kmyoZGscSO42+KNcZEkxeSel6iGeZq3Er8Ri4JMR11/OozYdN8VmZ/zmvNGxnwhdS1PTnQmK2ay4MpyE7vEJHvrSLtNt7unWgFEoIXnShQCt15NvKgdn4DBv5kpQ/nFwowAIuQftL9bRTLF4fqYJHP0oSbIex2kMJTLaPYBtySkqSq8Gx3EUownYd9pQHhUnMlRIV+EkixHOtJ2VxCilaSVQhWVOYyoCN56zT8C0/lUfbJ8d5ZqulYY2yiyOv8pZftphVvOYUpbUUtTmtrKwqALndWExmz3UE+BQBkXBjXnXr+cz92POuqYBEEAj296s96SF2pwUfZmhukLxtTJ7lJI07y39mgNjJharf9pzfH3ST7V7FiezGHXMtgE/hMD00pW72HYEltWWxTdM2UIOlGR8VjohwKrdjnsvIal3BNegvf0bD7rnr/AMVbsrsgthc90h6OKjbygijPeMJFtKgMXzWd2X2MfdbQpFsxVmKrZYMX33AnStNgf6PG0JClOKKxr4U5OkK1861OzG1QrPYlRMAyL6XgUYRB4z7UpmzZ3uOg0Fc2JjNq3QOHzFaFlSSUJUhIS3lEKy3gEi2UaRRSgACVWgb7C3GagjGJW6GWx3jm/L8KOa1CQnpryoJvDpdUQ8S6oGUtAw1ZRBJGqoULg6SONex+Hz5L7PTzUJ8yKAbq53ElQQUKSlLmiyCYAjxBNiUkkAHfrEV3H4NLbT0EqUWl5lqMqVCFQIFkp5CiMcwFuhRNggp4ToLDd+UUFiXyWXgfiS24Dz8CoPmJ8weFa3DwYsZwofNZTNzZMhpvpfRcwmCGVCt+VOp5Cj2mQlMAV5mvttiGHAlJSpAgZVAaX3i9aDA/0hsrA7xCmyf4k+uvtWTyMLJa8uO63GNT4m6RstSskX+VcGJ3QaGwW1Gnf1a0q3219NaIVApU6NwNO2V5FdkQSCNYihVKTEE36V2QbA3oRO0Q4lQSwtKmlFK1GftDusQI0nfuqxmO6RpcOyoLg0gHuvnShKSozbgJJ3RG+acubRccwiVd0SlXhyqgBc3bIMWAAPAzWMxHaJbSodYWkEGFC+ulbRWDLmy2iVlAKWiSn4iEiIk/Dfh+dO8KN7MeS0Hlf87GrO4zZBSqUWnjEUFhXQiFpIKEqtebKiRbXWfKs1iNvqQ4pDv22RRSlSjcCTyKb9Kuwu2W8y/GtKVASlacwJ6p+GJ4aUP7I8N33TuDMAOh3RbrFOJERqrThQruFClJuZkm+/jWdw2OeW4FJUHUtkHwkWHMUWrtQoLUA2RJkAi4nd560H7JIzojA1rhTXX805dIbWiVAEhSQOM2At5elB4nGIZUhSzafFF7x760rfD7pDiiEgnKCbG24DWZ1gVBrY4CvHmdIPw3iOJIk+sVayACtRQk72xdXAlajDbaZcTIcTYSRNx5UNtdCnWj3BlWnCRvuaQYZYU4Wg2EIm6YAtMRvUq43mtWhW7oB5UNNG2B4Ld/igWOsLzDH7NdQuFNqzJ8WhgDeSeFGbFxqzAAnOQjSAZ3KVOhi9r16OtUylQlJ1B0PG1UowDQAHdpCNdN/wA6L95gtpzVDk72ChuywyoUDIcCzKT928R0p8tYNUrdHCKjmpTJLrcXV1Uw2lNSwN+ulWhRFqrQAatXUmi91EndfKdG+qAd9Wwd40qRIqJ3XlAJBFRKakqwudKzu3O1AZJQ2PFrmO6eW+iImF5AHVc9SnmOxqGUZlqAHueg1NL2HU4g5XS4lChICLTrCSrW4BO69qy+w8K5jMRmWSoJMknS3tyrcuMjOoWAypA5EFRB8jetbg8MaxmuTc9lmM7iLuZpiOw2J8//ABG7LQhsZWkJbaSNALk7pO/nSw4aEhQ+JK1KHqZHQgkUU3iJTexBMjn9DYjrQ4xPhPUxz6U5trWeQSpznOeL3Ki64DCpsUmPUTPOhccSW3SIjuXAefhJHSD86iokG8FKrxuSr85HuKqxHwOgf+J3j+A7qS+9tczIo/Pcpi7hhZC+WTy2H7ryrbIh084+RqkLgTwE/T51bt5qHUxw3/zzrS9nuxZUA88RlMKSgHXhJ4UTnSshJc891pOFvccdteSQ41K28gNlZZtu0PlY0dge2OIbFllQtZfiHveq+3C/+qN9Ej5VR2b7POYxzIjwi8rI8IIEkfMUMyNs0YLh1RsuSGdVq9lf0goDiVPtnKf/AB6pOkwo3rR7M7Zd+yptxxC1WyECCBH3pIgjLFgdawO3tjJQjMj4UryRygQfMjXnWdVInhVcUbDEWx7AqiWEPIeeq9Q2xjVttk5C4OYn5VgcXt54jKVKSkaCTblVOA7SvtQEOKygaG46QaPxO20PH7VpIOudFiTHDSqoMZ0GxFj+dlxw5v5DSCaXcHf4fmaYMY5pR+1ZF/vNHIr0+E9IoVhlK1eBaRECF20vrpMg1MNlslK0lMcdKvcqqo04q7GYFAHeNLK0TBzJyqTIJE6g6HSmOC2g6i4W7ZRSIVrYWzkyN1ooFbw7lcH7yD7LHluo7BH7ESf+8q8/sjf6daoedtwrQasBPtnPoW2lwp1GZRUoJRebSDnX5m/KqtobfQUlAUcugCBlQPIa+dZ9jDOOoQEJJCUwo/dHiVqo2BjjemGF2Knm6eCZCJ4ZolXlFCOja024qLWB29IjCL/6twCTBULCfvqO7Sx31q2iInWleFwZy6ZQbkCw5zvJ603baypAG4R6Uqy5WucC1EhtCiu5STewqXdeVVp60QH+VAOJK6Fws86pxGKKXWWkQXXFpiRKQkEFRVyiRzNXoeO+NaV7PaK8S8+VLT3RSGymQlZRlKkzpe4PCZgxTPhUIkmt52bul2fM+OMBg3JpNWsSV3UjKTeBeATbTkQfPlVilQYgyPalXa/bLbaUraX3efNIbBDoMaEHSCbKGptS7CduDiHUJCbFKUFavjWoCCoiYEkaa31onIwnU6S+/wAqROPctBo7fotCtZ0v/wA1JpRtw51T3izFhQO1NplpNj4z6JHE0oa0vdQV7WElM8biEtoUtRhIGp/nWvLXlrxLvhm5/wCKOxWJdxZ8a1FlO8/e6ca1fY3YIT9opPTkPrzrX8L4WYxzZe6zPEuJjV7NCbPcptsnZqcJhgBZataHXifF5D86N2g7mUZsBpy/3pWpKioqSJNhBn15cKeTZEUDdchpZ9sEs8nLiH880Q7iAMqtyhlUOEXCvmPOqXFCPFH0qnulEGcs85iudzAuQedY7Pz3ZJpuzVsMPBbjDU7d3mpKYTB19T9arf8Agc/9Tv8AkVRiUoO+OUfnUMayCy4oTZp3/IqoYELvaGWe65ny3jvHovJtptr7xOcGyrdJke1ekdmFFWCbEfCkiehI+lcxOzEOoRP4U7v2R6Ug2nsBeGQXm3y1B0za8KJychuZ/TcaNp3DGyKABg8kl7YKIxkgDSIIBHSDTfBdqjh30JS02pKmGykAQAokknwi0nW401FEdm9jN4tX6XjMRlS2pIATZbihCoHCw3CTfgTWf2jiy/jnHSEqPiTYQPCYsBpFO8SOtAPYJFxOZpY4N9FoNmbLS+A4u4zrCkiAFAqVI5a23Csvt7Y6sOspIOU3STqRxtaRvrc9lVBeHtvWv5mhf6QX8uHbTAJUuZIuMovHUkClDMp4yjF2spnji4Wu7kD9Fidk7KU6h4J1TCrcAFSOsTQiTa/88+n0rb/0bXDpOsoHP75/Oh+1/Y1SMzrGhuUzpzHFPLdRXtjROYn7dKXQzS22rItv5Yj7ygPSfzMeVP8ACbUdSIzAj8KgFD0Vp7Vnynxp4JIHXn6z7U4nfTiFoINrLcVkc2QEHdHh9pV1sgHeW1FPscyfarsHi2EGClahmkZ8pCSReySM1hvtypaFwK+U2RlG+6j1I+kCuTY7H02uqEg4hOyyXbeq3mzcC08EnP3m8J3JH7qbCnTeESNK8yaMeJJKTxBIPtTTDdqcSgR3mcftiffWk+TwJ0htkn1TOD8Q0NMjPotsoRppXAZvWTPa5ZEqQg6SRIP5itFs/HtPQELAUfuqsfKTB8qST8JyYbFX8E3h4pjT/wB1H1RSjUQ3vJPluq04dSdaitvMIBKTxFLCxzTRFJiCD0KFxu00MpzLJAtumr9g4of1Z3ipGZalEgTGdSoMcIAE8DSTaOx8Xfu30rT+BaR6c/anmxk5MAGSoocUlKfCMxBmdNALa6XrQ8OMUUbySDYSjOa58rANvX6IHamMZZZQtxSVJcJIIEzlSQUkGT52FyK887P4tKHQ4uQkKKoF+YHvrXoON2cwkZcWttQMFIywd94SbzmO6hHNg4BkFzxqAPhb8R13AETB5mKtE7JARG0kEdghZRJDpdrAIN7lOmNotdz3xUUo/a+QjXyrO4lBxasyhkYB0+8vrwFEBnviFuJCEJENsp0AG8jjzopxYAk6Dd+VH8O4O2N3Nl69h5JRxHjz5AYoDQ7n9vRD4fCgqSkABIMJAtP/ABWpexKWW40gSaSbLWB9s5bckfhHDqaNkrUFqByj4U2n948Dw4UdxDiDMZvqhuE4D5vEe/dcQhSjK5SNQBr5nd0FfOYgRlAjpUluT4QVCKg4qD4ZvWGyMqSd1vK20ONHC2mBVOJOSL9aqDBNtIM60c0omoKKgTwIEe9UNJVuwVDSkCfGLcCKlicalTDyQQT3bn+RVDq2KysklMHl/OtCP7MZbC8ijn7l2E8RkVenXDy3ms0+aWZzf6D78kQyqUpA3JT5+EUBtbBIxACHM1jbKbg6eetH4HEICU+JFwD8aeA51Z3baiFFaAQdy00C7XHKSAQnMckZjAcRVITZ/ZhDTeTLm0Ou/KUlUbiQYoJHYlsKJQtSCSpRChPxGdbWmtJ+npSPjQf4k/WvjjmzqpH9pP1rzM3LY7UCUFNBBI3Q4BZMdmsXhk/9O7mTJOWANeEzSXtRi8U6Gw+0U5JuE6zGsWm1ehrxydziI/eTPzqf6Y2fvo5+IW96ujzJg/U9lnzrdWtcxjdIIoLDdgnA2lZWY8adSPwr+op32wxkYdQmCQPnHz+VS2h2dw70kKQlRMyFpHnrWaxGxsR3RSHELTmIylac3hJgiTp040QGMmmEx2O2xVnOZVD7LKtohQ3fDbzH1p0kbqAe2W4lwZkkXExcQL7vSjw0YkT6GtTjmxsslxn87a6L5tF6tyyZ86ikEDQ3toevzivkODeR6iimCybSJ11srharUChgscR6j61e0tMxmAnmPPfwq0uAG6oLXFTcHh6n5H611Lcc+Rr5TiTeR0kV3OniPUV5sVeI9SouvoEW1tx9AhLqwOBOYeiprqO1z6yEEovAzZACLgbqW4p23hKfUVRs8BK0kkTmTvH4hQGZEwtJIvZMcGWVr2+I9QvUcCoqQkmZi53zv050P2hxi2MM442JUI3aTv8AL6UXs5TeWC6i4B+NO8A8eNHF1opjO1HNaL+pr501pEmrTYvovoL3joF5Zs19tSs7i8yzclRn+YrYYfa4IhSEODiRf1FQ2p2PwjhKkOoaUfwrRlPVMx6RSJ/s++z8C2nU/suJn+ypXyJre4XE8d7QytKwvEOH5IkMoOpah4sqGYFTZ9U/7UqS13q7HME3gWB4Ek7taEwK3H5SqE8SVAD3PyrUYDAstIgOInUnOm59fao8S4mIY9Me7j5KvA4Y7Il1yNpo69rVTGHCT4hKhpwHTiatcfvFWBSAQc7cXnxJkbxvrjmRR/WNj+NP1rDyySyOt9lbuJscbQ1opVAj8RqSG5rndtj/ALqP7afrVIyk2cQP4k/WqtJ8lfYKniVDQEiOG+qUvhIvf+edTGHk/G1/eJH50vx7BQBDiFA8Fpt71fGwnZQdp804w7ubgAL0NtRlKkuqi6WnBP8AAd9D7NxCT95I/jT9aM2ktIZe+0QfsnNFp1ynnR+CHDJZY7pZnioH0ey//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3078" name="Picture 6" descr="http://2.bp.blogspot.com/_ay0cEFslYVA/SFR4Bjh9k7I/AAAAAAAAAGU/icRUJ5VWO1c/s320/PATIO06%5B1%5D.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2996952"/>
            <a:ext cx="4248472" cy="3600400"/>
          </a:xfrm>
          <a:prstGeom prst="rect">
            <a:avLst/>
          </a:prstGeom>
          <a:noFill/>
          <a:extLst>
            <a:ext uri="{909E8E84-426E-40DD-AFC4-6F175D3DCCD1}">
              <a14:hiddenFill xmlns:a14="http://schemas.microsoft.com/office/drawing/2010/main">
                <a:solidFill>
                  <a:srgbClr val="FFFFFF"/>
                </a:solidFill>
              </a14:hiddenFill>
            </a:ext>
          </a:extLst>
        </p:spPr>
      </p:pic>
      <p:sp>
        <p:nvSpPr>
          <p:cNvPr id="2" name="1 Flecha izquierda"/>
          <p:cNvSpPr/>
          <p:nvPr/>
        </p:nvSpPr>
        <p:spPr>
          <a:xfrm>
            <a:off x="7524328" y="5517232"/>
            <a:ext cx="1619672" cy="1132704"/>
          </a:xfrm>
          <a:prstGeom prst="lef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Confesaba su pecado</a:t>
            </a:r>
            <a:endParaRPr lang="es-CO" dirty="0"/>
          </a:p>
        </p:txBody>
      </p:sp>
    </p:spTree>
    <p:extLst>
      <p:ext uri="{BB962C8B-B14F-4D97-AF65-F5344CB8AC3E}">
        <p14:creationId xmlns:p14="http://schemas.microsoft.com/office/powerpoint/2010/main" val="3709345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1000"/>
                                        <p:tgtEl>
                                          <p:spTgt spid="3074"/>
                                        </p:tgtEl>
                                      </p:cBhvr>
                                    </p:animEffect>
                                    <p:anim calcmode="lin" valueType="num">
                                      <p:cBhvr>
                                        <p:cTn id="8" dur="1000" fill="hold"/>
                                        <p:tgtEl>
                                          <p:spTgt spid="3074"/>
                                        </p:tgtEl>
                                        <p:attrNameLst>
                                          <p:attrName>ppt_x</p:attrName>
                                        </p:attrNameLst>
                                      </p:cBhvr>
                                      <p:tavLst>
                                        <p:tav tm="0">
                                          <p:val>
                                            <p:strVal val="#ppt_x"/>
                                          </p:val>
                                        </p:tav>
                                        <p:tav tm="100000">
                                          <p:val>
                                            <p:strVal val="#ppt_x"/>
                                          </p:val>
                                        </p:tav>
                                      </p:tavLst>
                                    </p:anim>
                                    <p:anim calcmode="lin" valueType="num">
                                      <p:cBhvr>
                                        <p:cTn id="9"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078"/>
                                        </p:tgtEl>
                                        <p:attrNameLst>
                                          <p:attrName>style.visibility</p:attrName>
                                        </p:attrNameLst>
                                      </p:cBhvr>
                                      <p:to>
                                        <p:strVal val="visible"/>
                                      </p:to>
                                    </p:set>
                                    <p:animEffect transition="in" filter="fade">
                                      <p:cBhvr>
                                        <p:cTn id="14" dur="1000"/>
                                        <p:tgtEl>
                                          <p:spTgt spid="3078"/>
                                        </p:tgtEl>
                                      </p:cBhvr>
                                    </p:animEffect>
                                    <p:anim calcmode="lin" valueType="num">
                                      <p:cBhvr>
                                        <p:cTn id="15" dur="1000" fill="hold"/>
                                        <p:tgtEl>
                                          <p:spTgt spid="3078"/>
                                        </p:tgtEl>
                                        <p:attrNameLst>
                                          <p:attrName>ppt_x</p:attrName>
                                        </p:attrNameLst>
                                      </p:cBhvr>
                                      <p:tavLst>
                                        <p:tav tm="0">
                                          <p:val>
                                            <p:strVal val="#ppt_x"/>
                                          </p:val>
                                        </p:tav>
                                        <p:tav tm="100000">
                                          <p:val>
                                            <p:strVal val="#ppt_x"/>
                                          </p:val>
                                        </p:tav>
                                      </p:tavLst>
                                    </p:anim>
                                    <p:anim calcmode="lin" valueType="num">
                                      <p:cBhvr>
                                        <p:cTn id="16" dur="1000" fill="hold"/>
                                        <p:tgtEl>
                                          <p:spTgt spid="307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1000" fill="hold"/>
                                        <p:tgtEl>
                                          <p:spTgt spid="2"/>
                                        </p:tgtEl>
                                        <p:attrNameLst>
                                          <p:attrName>ppt_w</p:attrName>
                                        </p:attrNameLst>
                                      </p:cBhvr>
                                      <p:tavLst>
                                        <p:tav tm="0">
                                          <p:val>
                                            <p:fltVal val="0"/>
                                          </p:val>
                                        </p:tav>
                                        <p:tav tm="100000">
                                          <p:val>
                                            <p:strVal val="#ppt_w"/>
                                          </p:val>
                                        </p:tav>
                                      </p:tavLst>
                                    </p:anim>
                                    <p:anim calcmode="lin" valueType="num">
                                      <p:cBhvr>
                                        <p:cTn id="22" dur="1000" fill="hold"/>
                                        <p:tgtEl>
                                          <p:spTgt spid="2"/>
                                        </p:tgtEl>
                                        <p:attrNameLst>
                                          <p:attrName>ppt_h</p:attrName>
                                        </p:attrNameLst>
                                      </p:cBhvr>
                                      <p:tavLst>
                                        <p:tav tm="0">
                                          <p:val>
                                            <p:fltVal val="0"/>
                                          </p:val>
                                        </p:tav>
                                        <p:tav tm="100000">
                                          <p:val>
                                            <p:strVal val="#ppt_h"/>
                                          </p:val>
                                        </p:tav>
                                      </p:tavLst>
                                    </p:anim>
                                    <p:anim calcmode="lin" valueType="num">
                                      <p:cBhvr>
                                        <p:cTn id="23" dur="1000" fill="hold"/>
                                        <p:tgtEl>
                                          <p:spTgt spid="2"/>
                                        </p:tgtEl>
                                        <p:attrNameLst>
                                          <p:attrName>style.rotation</p:attrName>
                                        </p:attrNameLst>
                                      </p:cBhvr>
                                      <p:tavLst>
                                        <p:tav tm="0">
                                          <p:val>
                                            <p:fltVal val="90"/>
                                          </p:val>
                                        </p:tav>
                                        <p:tav tm="100000">
                                          <p:val>
                                            <p:fltVal val="0"/>
                                          </p:val>
                                        </p:tav>
                                      </p:tavLst>
                                    </p:anim>
                                    <p:animEffect transition="in" filter="fade">
                                      <p:cBhvr>
                                        <p:cTn id="24"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6192688"/>
          </a:xfrm>
        </p:spPr>
        <p:txBody>
          <a:bodyPr>
            <a:normAutofit fontScale="85000" lnSpcReduction="10000"/>
          </a:bodyPr>
          <a:lstStyle/>
          <a:p>
            <a:pPr marL="0" indent="0" algn="ctr">
              <a:buNone/>
            </a:pPr>
            <a:r>
              <a:rPr lang="es-CO" sz="3600" b="1" i="1" u="sng" dirty="0"/>
              <a:t>¿Qué sucedió al fin de los 2300 años en el santuario celestial?</a:t>
            </a:r>
          </a:p>
          <a:p>
            <a:endParaRPr lang="es-CO" dirty="0" smtClean="0"/>
          </a:p>
          <a:p>
            <a:pPr marL="0" indent="0" algn="ctr">
              <a:buNone/>
            </a:pPr>
            <a:r>
              <a:rPr lang="es-CO" dirty="0" smtClean="0">
                <a:solidFill>
                  <a:srgbClr val="FF0000"/>
                </a:solidFill>
              </a:rPr>
              <a:t>Heb.9:12,23.</a:t>
            </a:r>
            <a:r>
              <a:rPr lang="es-CO" b="1" baseline="30000" dirty="0"/>
              <a:t>  </a:t>
            </a:r>
            <a:r>
              <a:rPr lang="es-CO" dirty="0" smtClean="0"/>
              <a:t>y </a:t>
            </a:r>
            <a:r>
              <a:rPr lang="es-CO" dirty="0"/>
              <a:t>no por sangre de machos cabríos ni de becerros, sino por su propia sangre, </a:t>
            </a:r>
            <a:r>
              <a:rPr lang="es-CO" i="1" u="sng" dirty="0"/>
              <a:t>entró una vez para siempre en el Lugar Santísimo</a:t>
            </a:r>
            <a:r>
              <a:rPr lang="es-CO" dirty="0"/>
              <a:t>, habiendo obtenido eterna redención</a:t>
            </a:r>
            <a:r>
              <a:rPr lang="es-CO" dirty="0" smtClean="0"/>
              <a:t>.</a:t>
            </a:r>
          </a:p>
          <a:p>
            <a:pPr marL="0" indent="0">
              <a:buNone/>
            </a:pPr>
            <a:r>
              <a:rPr lang="es-CO" dirty="0"/>
              <a:t> </a:t>
            </a:r>
            <a:endParaRPr lang="es-CO" dirty="0" smtClean="0"/>
          </a:p>
          <a:p>
            <a:pPr marL="0" indent="0" algn="ctr">
              <a:buNone/>
            </a:pPr>
            <a:r>
              <a:rPr lang="es-CO" dirty="0" smtClean="0"/>
              <a:t>Después </a:t>
            </a:r>
            <a:r>
              <a:rPr lang="es-CO" dirty="0"/>
              <a:t>de que Cristo hubo ofrecido “su propia sangre” en el Calvario y ascendido al cielo, entró “dentro del velo</a:t>
            </a:r>
            <a:r>
              <a:rPr lang="es-CO" dirty="0" smtClean="0"/>
              <a:t>”. </a:t>
            </a:r>
            <a:r>
              <a:rPr lang="es-CO" dirty="0"/>
              <a:t>C</a:t>
            </a:r>
            <a:r>
              <a:rPr lang="es-CO" dirty="0" smtClean="0"/>
              <a:t>uando </a:t>
            </a:r>
            <a:r>
              <a:rPr lang="es-CO" dirty="0"/>
              <a:t>Cristo ascendió al cielo “entró” en el lugar santo -el primer compartimiento- para comenzar la primera fase de su ministerio celestial </a:t>
            </a:r>
            <a:r>
              <a:rPr lang="es-CO" dirty="0">
                <a:solidFill>
                  <a:srgbClr val="FF0000"/>
                </a:solidFill>
              </a:rPr>
              <a:t>(ver CS 472-473</a:t>
            </a:r>
            <a:r>
              <a:rPr lang="es-CO" dirty="0" smtClean="0">
                <a:solidFill>
                  <a:srgbClr val="FF0000"/>
                </a:solidFill>
              </a:rPr>
              <a:t>). </a:t>
            </a:r>
            <a:r>
              <a:rPr lang="es-CO" b="1" dirty="0" smtClean="0">
                <a:latin typeface="Agency FB" pitchFamily="34" charset="0"/>
              </a:rPr>
              <a:t>Y cuando se cumplieron los 2300 años, pasó al lugar Santísimo para iniciar</a:t>
            </a:r>
            <a:r>
              <a:rPr lang="es-CO" dirty="0" smtClean="0"/>
              <a:t> </a:t>
            </a:r>
            <a:r>
              <a:rPr lang="es-CO" sz="2800" b="1" dirty="0" smtClean="0">
                <a:latin typeface="Agency FB" pitchFamily="34" charset="0"/>
              </a:rPr>
              <a:t>la ultima fase </a:t>
            </a:r>
            <a:r>
              <a:rPr lang="es-CO" sz="2800" b="1" dirty="0">
                <a:latin typeface="Agency FB" pitchFamily="34" charset="0"/>
              </a:rPr>
              <a:t>de su ministerio </a:t>
            </a:r>
            <a:r>
              <a:rPr lang="es-CO" sz="2800" b="1" dirty="0" smtClean="0">
                <a:latin typeface="Agency FB" pitchFamily="34" charset="0"/>
              </a:rPr>
              <a:t>celestial</a:t>
            </a:r>
            <a:r>
              <a:rPr lang="es-CO" dirty="0" smtClean="0"/>
              <a:t>,</a:t>
            </a:r>
            <a:r>
              <a:rPr lang="es-CO" b="1" dirty="0">
                <a:latin typeface="Agency FB" pitchFamily="34" charset="0"/>
              </a:rPr>
              <a:t> </a:t>
            </a:r>
            <a:r>
              <a:rPr lang="es-CO" b="1" dirty="0" smtClean="0">
                <a:latin typeface="Agency FB" pitchFamily="34" charset="0"/>
              </a:rPr>
              <a:t>el juicio investigador. </a:t>
            </a:r>
            <a:endParaRPr lang="es-CO" b="1" dirty="0">
              <a:latin typeface="Agency FB" pitchFamily="34" charset="0"/>
            </a:endParaRPr>
          </a:p>
          <a:p>
            <a:endParaRPr lang="es-CO" dirty="0"/>
          </a:p>
        </p:txBody>
      </p:sp>
    </p:spTree>
    <p:extLst>
      <p:ext uri="{BB962C8B-B14F-4D97-AF65-F5344CB8AC3E}">
        <p14:creationId xmlns:p14="http://schemas.microsoft.com/office/powerpoint/2010/main" val="144746700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600" b="1" dirty="0" smtClean="0">
                <a:latin typeface="Agency FB" pitchFamily="34" charset="0"/>
              </a:rPr>
              <a:t>En el año de 1844 Cristo pasó al lugar Santísimo, para terminar su obra de mediador.</a:t>
            </a:r>
            <a:endParaRPr lang="es-CO" sz="3600" b="1" dirty="0">
              <a:latin typeface="Agency FB" pitchFamily="34" charset="0"/>
            </a:endParaRPr>
          </a:p>
        </p:txBody>
      </p:sp>
      <p:pic>
        <p:nvPicPr>
          <p:cNvPr id="4" name="Picture 2" descr="http://uparsaron.org/Publicaciones/Doctrina_Adv/Santuario/Otra_Santuario/interio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953" y="1916832"/>
            <a:ext cx="8856984" cy="4752528"/>
          </a:xfrm>
          <a:prstGeom prst="rect">
            <a:avLst/>
          </a:prstGeom>
          <a:noFill/>
          <a:extLst>
            <a:ext uri="{909E8E84-426E-40DD-AFC4-6F175D3DCCD1}">
              <a14:hiddenFill xmlns:a14="http://schemas.microsoft.com/office/drawing/2010/main">
                <a:solidFill>
                  <a:srgbClr val="FFFFFF"/>
                </a:solidFill>
              </a14:hiddenFill>
            </a:ext>
          </a:extLst>
        </p:spPr>
      </p:pic>
      <p:sp>
        <p:nvSpPr>
          <p:cNvPr id="5" name="4 Flecha izquierda"/>
          <p:cNvSpPr/>
          <p:nvPr/>
        </p:nvSpPr>
        <p:spPr>
          <a:xfrm>
            <a:off x="7596336" y="3789040"/>
            <a:ext cx="1547664" cy="2880320"/>
          </a:xfrm>
          <a:prstGeom prst="lef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Cuando ascendió entró al lugar santo.</a:t>
            </a:r>
            <a:endParaRPr lang="es-CO" dirty="0"/>
          </a:p>
        </p:txBody>
      </p:sp>
      <p:sp>
        <p:nvSpPr>
          <p:cNvPr id="6" name="5 Flecha abajo"/>
          <p:cNvSpPr/>
          <p:nvPr/>
        </p:nvSpPr>
        <p:spPr>
          <a:xfrm rot="1735284">
            <a:off x="4779311" y="1241130"/>
            <a:ext cx="290380" cy="2781356"/>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856539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fltVal val="0"/>
                                          </p:val>
                                        </p:tav>
                                        <p:tav tm="100000">
                                          <p:val>
                                            <p:strVal val="#ppt_w"/>
                                          </p:val>
                                        </p:tav>
                                      </p:tavLst>
                                    </p:anim>
                                    <p:anim calcmode="lin" valueType="num">
                                      <p:cBhvr>
                                        <p:cTn id="16" dur="1000" fill="hold"/>
                                        <p:tgtEl>
                                          <p:spTgt spid="5"/>
                                        </p:tgtEl>
                                        <p:attrNameLst>
                                          <p:attrName>ppt_h</p:attrName>
                                        </p:attrNameLst>
                                      </p:cBhvr>
                                      <p:tavLst>
                                        <p:tav tm="0">
                                          <p:val>
                                            <p:fltVal val="0"/>
                                          </p:val>
                                        </p:tav>
                                        <p:tav tm="100000">
                                          <p:val>
                                            <p:strVal val="#ppt_h"/>
                                          </p:val>
                                        </p:tav>
                                      </p:tavLst>
                                    </p:anim>
                                    <p:anim calcmode="lin" valueType="num">
                                      <p:cBhvr>
                                        <p:cTn id="17" dur="1000" fill="hold"/>
                                        <p:tgtEl>
                                          <p:spTgt spid="5"/>
                                        </p:tgtEl>
                                        <p:attrNameLst>
                                          <p:attrName>style.rotation</p:attrName>
                                        </p:attrNameLst>
                                      </p:cBhvr>
                                      <p:tavLst>
                                        <p:tav tm="0">
                                          <p:val>
                                            <p:fltVal val="90"/>
                                          </p:val>
                                        </p:tav>
                                        <p:tav tm="100000">
                                          <p:val>
                                            <p:fltVal val="0"/>
                                          </p:val>
                                        </p:tav>
                                      </p:tavLst>
                                    </p:anim>
                                    <p:animEffect transition="in" filter="fade">
                                      <p:cBhvr>
                                        <p:cTn id="18" dur="10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1000" fill="hold"/>
                                        <p:tgtEl>
                                          <p:spTgt spid="2"/>
                                        </p:tgtEl>
                                        <p:attrNameLst>
                                          <p:attrName>ppt_w</p:attrName>
                                        </p:attrNameLst>
                                      </p:cBhvr>
                                      <p:tavLst>
                                        <p:tav tm="0">
                                          <p:val>
                                            <p:fltVal val="0"/>
                                          </p:val>
                                        </p:tav>
                                        <p:tav tm="100000">
                                          <p:val>
                                            <p:strVal val="#ppt_w"/>
                                          </p:val>
                                        </p:tav>
                                      </p:tavLst>
                                    </p:anim>
                                    <p:anim calcmode="lin" valueType="num">
                                      <p:cBhvr>
                                        <p:cTn id="24" dur="1000" fill="hold"/>
                                        <p:tgtEl>
                                          <p:spTgt spid="2"/>
                                        </p:tgtEl>
                                        <p:attrNameLst>
                                          <p:attrName>ppt_h</p:attrName>
                                        </p:attrNameLst>
                                      </p:cBhvr>
                                      <p:tavLst>
                                        <p:tav tm="0">
                                          <p:val>
                                            <p:fltVal val="0"/>
                                          </p:val>
                                        </p:tav>
                                        <p:tav tm="100000">
                                          <p:val>
                                            <p:strVal val="#ppt_h"/>
                                          </p:val>
                                        </p:tav>
                                      </p:tavLst>
                                    </p:anim>
                                    <p:anim calcmode="lin" valueType="num">
                                      <p:cBhvr>
                                        <p:cTn id="25" dur="1000" fill="hold"/>
                                        <p:tgtEl>
                                          <p:spTgt spid="2"/>
                                        </p:tgtEl>
                                        <p:attrNameLst>
                                          <p:attrName>style.rotation</p:attrName>
                                        </p:attrNameLst>
                                      </p:cBhvr>
                                      <p:tavLst>
                                        <p:tav tm="0">
                                          <p:val>
                                            <p:fltVal val="90"/>
                                          </p:val>
                                        </p:tav>
                                        <p:tav tm="100000">
                                          <p:val>
                                            <p:fltVal val="0"/>
                                          </p:val>
                                        </p:tav>
                                      </p:tavLst>
                                    </p:anim>
                                    <p:animEffect transition="in" filter="fade">
                                      <p:cBhvr>
                                        <p:cTn id="26" dur="1000"/>
                                        <p:tgtEl>
                                          <p:spTgt spid="2"/>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 calcmode="lin" valueType="num">
                                      <p:cBhvr>
                                        <p:cTn id="33" dur="1000" fill="hold"/>
                                        <p:tgtEl>
                                          <p:spTgt spid="6"/>
                                        </p:tgtEl>
                                        <p:attrNameLst>
                                          <p:attrName>style.rotation</p:attrName>
                                        </p:attrNameLst>
                                      </p:cBhvr>
                                      <p:tavLst>
                                        <p:tav tm="0">
                                          <p:val>
                                            <p:fltVal val="90"/>
                                          </p:val>
                                        </p:tav>
                                        <p:tav tm="100000">
                                          <p:val>
                                            <p:fltVal val="0"/>
                                          </p:val>
                                        </p:tav>
                                      </p:tavLst>
                                    </p:anim>
                                    <p:animEffect transition="in" filter="fade">
                                      <p:cBhvr>
                                        <p:cTn id="34"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6264696"/>
          </a:xfrm>
        </p:spPr>
        <p:txBody>
          <a:bodyPr>
            <a:normAutofit fontScale="92500" lnSpcReduction="10000"/>
          </a:bodyPr>
          <a:lstStyle/>
          <a:p>
            <a:pPr marL="0" indent="0" algn="ctr">
              <a:buNone/>
            </a:pPr>
            <a:r>
              <a:rPr lang="es-CO" sz="3600" b="1" u="sng" dirty="0" smtClean="0"/>
              <a:t>¿Qué orden se le dio a Daniel de como quedarían las profecías y hasta cuando?</a:t>
            </a:r>
          </a:p>
          <a:p>
            <a:endParaRPr lang="es-CO" dirty="0" smtClean="0"/>
          </a:p>
          <a:p>
            <a:pPr marL="0" indent="0" algn="ctr">
              <a:buNone/>
            </a:pPr>
            <a:r>
              <a:rPr lang="es-CO" dirty="0" smtClean="0">
                <a:solidFill>
                  <a:srgbClr val="FF0000"/>
                </a:solidFill>
              </a:rPr>
              <a:t>Dan.12:4.</a:t>
            </a:r>
            <a:r>
              <a:rPr lang="es-CO" b="1" baseline="30000" dirty="0"/>
              <a:t> </a:t>
            </a:r>
            <a:r>
              <a:rPr lang="es-CO" dirty="0" smtClean="0"/>
              <a:t>Pero </a:t>
            </a:r>
            <a:r>
              <a:rPr lang="es-CO" dirty="0"/>
              <a:t>tú, Daniel, </a:t>
            </a:r>
            <a:r>
              <a:rPr lang="es-CO" i="1" u="sng" dirty="0"/>
              <a:t>cierra las palabras y sella el libro hasta el tiempo del fin</a:t>
            </a:r>
            <a:r>
              <a:rPr lang="es-CO" dirty="0"/>
              <a:t>. Muchos correrán de aquí para allá, y la ciencia se aumentará</a:t>
            </a:r>
            <a:r>
              <a:rPr lang="es-CO" dirty="0" smtClean="0"/>
              <a:t>.</a:t>
            </a:r>
          </a:p>
          <a:p>
            <a:pPr marL="0" indent="0" algn="ctr">
              <a:buNone/>
            </a:pPr>
            <a:endParaRPr lang="es-CO" dirty="0" smtClean="0"/>
          </a:p>
          <a:p>
            <a:pPr marL="0" indent="0" algn="ctr">
              <a:buNone/>
            </a:pPr>
            <a:r>
              <a:rPr lang="es-CO" dirty="0" smtClean="0"/>
              <a:t>Estas palabras: «</a:t>
            </a:r>
            <a:r>
              <a:rPr lang="es-CO" i="1" u="sng" dirty="0" smtClean="0"/>
              <a:t>cierra </a:t>
            </a:r>
            <a:r>
              <a:rPr lang="es-CO" i="1" u="sng" dirty="0"/>
              <a:t>las palabras y sella el </a:t>
            </a:r>
            <a:r>
              <a:rPr lang="es-CO" i="1" u="sng" dirty="0" smtClean="0"/>
              <a:t>libro». </a:t>
            </a:r>
            <a:r>
              <a:rPr lang="es-CO" dirty="0" smtClean="0"/>
              <a:t>Se aplica, a </a:t>
            </a:r>
            <a:r>
              <a:rPr lang="es-CO" dirty="0"/>
              <a:t>la parte de la profecía de Daniel referente a los últimos días </a:t>
            </a:r>
            <a:r>
              <a:rPr lang="es-CO" dirty="0">
                <a:solidFill>
                  <a:srgbClr val="FF0000"/>
                </a:solidFill>
              </a:rPr>
              <a:t>(HA 467, DTG 201</a:t>
            </a:r>
            <a:r>
              <a:rPr lang="es-CO" dirty="0" smtClean="0">
                <a:solidFill>
                  <a:srgbClr val="FF0000"/>
                </a:solidFill>
              </a:rPr>
              <a:t>)</a:t>
            </a:r>
            <a:r>
              <a:rPr lang="es-CO" dirty="0" smtClean="0"/>
              <a:t>. Hasta </a:t>
            </a:r>
            <a:r>
              <a:rPr lang="es-CO" dirty="0"/>
              <a:t>que llegara ese tiempo no se podría proclamar un mensaje basado en el cumplimiento de estas profecías </a:t>
            </a:r>
            <a:r>
              <a:rPr lang="es-CO" dirty="0">
                <a:solidFill>
                  <a:srgbClr val="FF0000"/>
                </a:solidFill>
              </a:rPr>
              <a:t>(CS 405)</a:t>
            </a:r>
            <a:r>
              <a:rPr lang="es-CO" dirty="0"/>
              <a:t>. </a:t>
            </a:r>
            <a:r>
              <a:rPr lang="es-CO" dirty="0" smtClean="0"/>
              <a:t>El cual comenzó a partir de 1844. </a:t>
            </a:r>
            <a:endParaRPr lang="es-CO" dirty="0" smtClean="0">
              <a:solidFill>
                <a:srgbClr val="FF0000"/>
              </a:solidFill>
            </a:endParaRPr>
          </a:p>
        </p:txBody>
      </p:sp>
    </p:spTree>
    <p:extLst>
      <p:ext uri="{BB962C8B-B14F-4D97-AF65-F5344CB8AC3E}">
        <p14:creationId xmlns:p14="http://schemas.microsoft.com/office/powerpoint/2010/main" val="3189565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arn(inVertical)">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p:spPr>
        <p:txBody>
          <a:bodyPr>
            <a:noAutofit/>
          </a:bodyPr>
          <a:lstStyle/>
          <a:p>
            <a:r>
              <a:rPr lang="es-CO" sz="3200" dirty="0" smtClean="0">
                <a:latin typeface="Agency FB" pitchFamily="34" charset="0"/>
              </a:rPr>
              <a:t>Un indicio de su cumplimientos es que «Muchos </a:t>
            </a:r>
            <a:r>
              <a:rPr lang="es-CO" sz="3200" dirty="0">
                <a:latin typeface="Agency FB" pitchFamily="34" charset="0"/>
              </a:rPr>
              <a:t>correrán de aquí para allá, y la ciencia se </a:t>
            </a:r>
            <a:r>
              <a:rPr lang="es-CO" sz="3200" dirty="0" smtClean="0">
                <a:latin typeface="Agency FB" pitchFamily="34" charset="0"/>
              </a:rPr>
              <a:t>aumentará» en todas las especialidades.</a:t>
            </a:r>
            <a:endParaRPr lang="es-CO" sz="3200" dirty="0">
              <a:latin typeface="Agency FB" pitchFamily="34" charset="0"/>
            </a:endParaRPr>
          </a:p>
        </p:txBody>
      </p:sp>
      <p:pic>
        <p:nvPicPr>
          <p:cNvPr id="1026" name="Picture 2" descr="http://t0.gstatic.com/images?q=tbn:ANd9GcR5de60E6Lep1ufUl3SIIPU6iw24FZm45I64q4HPDaEWXgbtU7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4925768"/>
            <a:ext cx="2107307" cy="17047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t2.gstatic.com/images?q=tbn:ANd9GcSqf7Z7VX2WuklIfv33VWd9QJLRaMK8GwYDyMucaU3UwYiYfcu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1800" y="4963366"/>
            <a:ext cx="1800200" cy="166715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photos1.blogger.com/blogger/7340/3486/1600/1154706883_f.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529" y="4925767"/>
            <a:ext cx="1944215" cy="170475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blog.espol.edu.ec/vicenteriofrio/files/2009/08/page4.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107" y="3068960"/>
            <a:ext cx="2742693" cy="1584176"/>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10" descr="data:image/jpeg;base64,/9j/4AAQSkZJRgABAQAAAQABAAD/2wCEAAkGBhQSEBQUExQVFRQUFRUUFBcVFxQXFRcXFxgVFBcWFBQXHCYeFxkkGRQUHy8gIycpLCwsFR4xNTAqNSYrLCkBCQoKDgwOFw8PFCkcHBwpKSkpKSkpKSkpKSkpLCkpKSksKSkpKSksLCkpKSkpLCwpKSkpKSkpKSkpKSwpKSksLP/AABEIALkBEQMBIgACEQEDEQH/xAAcAAABBQEBAQAAAAAAAAAAAAABAAIDBAUGBwj/xAA+EAABAwIFAgQDBgQGAAcAAAABAAIRAyEEBRIxQVFhBhMicTKBkUJSobHB8BQjYtEHM3KC4fEVJENTY3OS/8QAGQEAAwEBAQAAAAAAAAAAAAAAAAECAwQF/8QAJBEBAQACAgICAgIDAAAAAAAAAAECEQMhEjEEQRNhIlEUMnH/2gAMAwEAAhEDEQA/APFtKRFkiUOFJgCknAJqASfTIm4mx55ixTYSB/BAHhEBN3TtKDEBNITgE1BGkWTYT4Wzkvh0vh9SQzcDlw69mq8MbldQr0b4a8N1MXVawHSwk6nngASdI5Nva66engG0hpYIabg8uGwJ67bq/lWI8knQwElmhg4aDvb2AUJhsxd15PAJ3juvQ4uL8eW9M7dxGKcC+/T+6jqG/wC/wTiL3Q03XVJrupN/ROp0pEmw6/TZbGTeH/Nf6iBABI5gkgfksirWLvxtwPko8/LLxxPRPcDYWH4lZniKnODcfu1Gn62WheIUeY0g/CYlvRgf/wDl0/os+fGTjol7cASmJzigV5bUQgUZQIQCRBQCRQClIFJSU6ZSBqe2mreHwBPHzOy0aGBaN7rLLlmJWs6hgS7j5rSw+Xtbvf8AJWWgcIOZ2+fC58uTLJNyNdU42H0QLlXrYtrdzJ7f3VOpmvQfVPHgyyTGnqSWP/4i7t9EFr/iZKQpIpF5Nv7x9Fs0DUkU9KozlANCakCnQgF/wiOEAigCgbrXw/hfEPw1XEtpk0qQBcYOxMF0Hgfu11mVaRETyA75OAc3bsQUBe8PYEVMTTB+FpNR/wDpp+o/UwPmu2p0C8k8bknYfvosjwFhGaK9RxH2GQLv0g6nR0BJpieYPRbWJxOqABpYNh/c8nuvR+LNY2xnmbUrgelkgck7n6bDsq0KSFcwuV6m63u0U+vLuzBz77Ls6xiFTD4Rz3Q0Tbc7Du48BWH1G0rMIe/l/A6ho/VOxGOlpYxuinvHLu7zyVQ0/r/ZLVvdN1XgoSaxP9M9ftFc9mGKY6WUwfKDi5pIAO2n3IO8m9+FbyrOnYenUaxvqqEQ43AEEbcm6yswr0sK2a5JdHpotjzDbd//ALY979lzXGYZ3PI99SHhhIcZDWt+JxgNA7krAzfxS0NdToX1DS+q7cjkMadh3N1j5z4gqYizoaxpJZTZZje8cnubrMBXPy89z6+lTESgU1JcyhlHUgk1soBJzGSpqWHk7LWweVW9X0/us8uSYlaz8NgS42C1cPlobvc/gtCjQgQBAUOMzBlKxufuiCfmdgue5Z53WKdiKXWEqga0S4gBY2Izt5+H0jtuqFSoTcmT3ut8PhZXvKpblbPWtEMEnqdllYrMn1PidboLBVSUF14cOGHqL0JKRbCEpEq7TJJGElO7/YSkpN3ShILmURT2JNug94CAjhO+vdNa1TYehqcBbeD++vAQF3IKVM4hhqtLqQcC8dbHS02Jgu0yBeJi8Lqsh8IVMdmbabGtFMPbUrFgPl0mAjU0a7m40ib+odCA3C5czD0tTgC4yGjeDtvyep7LMwOaV2Yql/DPc2r5rA0tJhz3PaAHAfE0m0coN9DeMatPA5ZVbTaG6mmkwRMl4LSSDvAJN+i+XsxrN89xAJZqAglxmIBE7xb3he2/4u+IDp0ah/JZDvums8Afhb6leOYbAwWeWddXW11xaZloM73j6rSzqJdXl+TvwbPLqNDamIa2uWh2rRRb6aTX9HOcahO86RfdWmUyTDRJJgAXPyC02ZLUqVnkvdUftWrVCNIDbC+zGj1Q0BWG4gUz5eEDn1H+l1WDrdaSKQ+wze+9p4XpcP8ADDX2zvdVzg6eHE1gKlX7NIH0sP8A8p6/0hUMZjH1X6nmYsOjezRwNk/HYTy36S5rjALi06gC4SQXckHdQAfX8I/ZW2M+0mD81Jh8I58mwa0Ave4htNnUuebAX7nslmFWjg2h2KcQ5wBZh2H+c6Ygvm1Jkcm54C4nP/FNTFHSYZRBllGnIpt7mbvdt6j32WHL8mY9Y+1THbaznxgyl6MJ6nAkHEOAt18hh2H9Rv2Eri6lYkkkySZJNySbkk8lApi87LO5XdaSaFBJEFSARCRCmp0JRQYynKv4LLS7YW6lXcDlHLrDpyrWNzdtMaGgT0H6rLyuV1gnZwoMoidu5VX+PfUMUxAG7iNvZZ5xut4dVJcN4t8h0hT4jOCRDAGD8fl0Ws+NZ7m6mr1XH+ULkud8p/4WFWqy4nqZSdJuTPcoELq4uKYd/dE0jSKfCBCu1RiCc4JeWs7TMST/ACiiaJUWgzUkpNCSnYEBFqM3QKxULkwpxSY0kxG9gOZ9hugA1s9+P0Xc+Fckhhfp1wCQAJJjdwH4D6o+D/BGurTD26nucAGkkNYDAl5+9c2H5gLT8b5JVyuuwU3aoE0ntgBoAEh7JPqg8zIEqssLjrY25PMsz1uLmiC6wby0d/6uvzXWeAMpbhqf8fWgPOpuDa63qgh+Ig7tbMN7lSZH4Wp1ozDMQ2hhYHoFn4l7eGMH2THG/wCKx/H/AIkOIrw0gU3NAY1sQykIa2mBweT7p4Se6KxfGHiHz6mhjiWMJMzZ7uXd/wDklXP8PKTq2LpB4mhhyKr4sfT/AJbZ/wBYb8gVytWhpvuF7DkeRswOG071HNb5p61IlzfZpJb8lrxYfkz/AEm3SXPczLzoaNFNps0bTvqd94zda76DcNllFweKVTFFxqOb/nPpAHSynseWyZAE3N4XMMpGpUDOXuDfaTE/itv/ABHzvC0atLzHhzaFFtOlRpEGo+d7n/Lp+lvqNzpsNiuzluOPjiiMHDYIvm4DWjU97iG02N6vebAb+6xM48asoSzBeqpMOxL22EbjDsOwn7bhPYcc54g8W1sUdJPl0GmadFkim3aNR3qO/qdJknbZQ5fgPOcPU2kDIJOwjmCeVzcvyMsup1FTH7rNq1S5xc4kucSXOJJc4m5LidySd0wLYznw5UoOMiWQ0tdIMh0AbWmSsYlcyiBQJSKXCAUohqTGq/gsEXGAFNughw2ELiABJXRYHKw0Sbu/AK1gMt02Anqevsugw2R1NOrQSOsHS2fvHr2XHny7uomsL+GcR/fuuar5aWk6rL1+n4F1Uw4vA2NxAPZg3PvZYee5Zhqcf+q+AIDto5dG9+F1fDt8rEx51Qyt7xLWkjaYt9VZZk5G4XsmSYbD1MJTpVG6az50hp8uBMEWPqHMm6y808LYdpLG6nuJsW6nfSAAT72XqbU8yrYQARF+eirDAatrleg4rwkQIaCAIu8HVf8ApaIAVVvhQNJ1uHXlo/FRaNORweUF5Ii47qV3h519hG8ldS+hSYLEE7egz9VRxdQaOm9ysrTcxWwOnkE9lAad4WjUotdMEzt+woK2G7LO0IfIjcqCq8bXVgPABEqCvHCnZodSSWlJIHcIJIKDSUMM6o4NaCSdgBPzPbuuzybw+2h6neqrsTw3jS0fqRKv+EMp8mkXkTVMBsAfEbiT91gk+8LQFYUrMOqpy/hv+ief6l38PFJ3ZtFrqPCuUvo0MRio1PpUyGUxJLXEfE5ovIaSY3uuSZ4govwWJNRxdialSwqAEgBoDXguN4j4h1AI3i7R8ZV8Hgq4ow0uc0uqkguYHQyWNIILiSL3AmYXlGOzJz3OgkAm97mbmfnJ+aw55fO7Vj6amceJnvDGF5f5TRTZPwsaBs0C3z3KwHPvMmevKZKKwN0fgjAefjqYcPTTPn1I5ZS9cH3cGt/3L0Wo51UuJIDW6nvcSG06YO7nuNgP+guL8D5rh8Jh8TVrPJqVDTpU6TB/Mc273mTZjSSwaj0cIWVnPi6riXBr4ZQaZp0WfAzgOPNR39TpNzEAwujj5Px43Xups23c58csoyzB+qoLOxDmiB1GHY6R28xwnoAuIr1i8lznFzyZc4kkknkk7lXK2GDxLYn8D7qg5paYIUXK5XdHo0NW3QcPLb1Aggxt7LHa2THVaEQPYJWDaXG1AaRILrEBwkx2AE2jeyyXturzyfI/1VB+DR+qz1BhCLWyUg2StnKcmdVdAFgJcTsB3KNBWwGALnAQury3K5IZTEkkARcknZTZblbBqgjS34ndT91o3916l4GyihRArlsQLOdPM3aOtlx82Vt8aU7ReFf8Oi0h+IYSIkNBEf7uZXT4uhh6GltUtDAZaDaXXJLhyLxdWMR4zosF9faGmTfgG68w8ZZ5rdUc7zHF3wiIaBsApmG+sOyp/j7xkKgc2hpDKdmlv2jsCD0AXnmW1w6qwAxO55n26zwpMU8+WQd3bzIFvstKNNjDSptkNcwu1EAh5BMhw9tl63Bxfix/dJvNxrmVwDpOmGs8xpe0W1BriHD1dvdPreLsU6r/AC6xcNiAIaJmzWgfqsdleA2kf5lNry8XLX6jIm5kmDsbK/VzOm4BoYA5vwlsNdxvG+w3Wlpuqo5pV0RLTabWJ6yDYfVYOase8zPuCZg/RVa+Oa0XkcLHxudEOs63PX2WdppsTqbayyMxxzphwMcRspcRj9U+r6xCxcXidRWdoObiAO/6JlbFTsVUqJupSZznJzHwotaIckFnzEVBqSQDwP3ytvwvlPm1dThFOnEkzBcfhHc8x7KnlmTPrGfhZN3R+DRyV2GFw7abAxoho479T1K24OG5Xd9Fa0KuMJbobZl/d07zHcbKLD0nPdpaJJ6I4fDF1yQ1o3cdvYdT2Vg4m2ikCA6AT9p/ufsjsF6PWPpmyPGzW0sKxmualSpcN200wTd32gHFsxyey4V1IODA2S9xgi0TIDQO5kzK0vEuaitXdpM06f8ALp7RA+J1vvOLnfMdBGR++68rky8srWsi3Ty6J1g6gSNI4jqensp6mCa1hL4FrRyendClmQFNo0y+bk7QquJcahkmT+XsFmavUrk9ktPpk+yNGhJv/wBqzmeGDAwCwIJ/JMlWjWLTIPy6q46qKgFgeo+0O46hZqfTBkRM8RugL1DCFtVgNwXC/HVXcRhzL2gXJt8z/wA/grWBovFIudGuPSOZ2BI+asvH8PSNeoZefTSad52Lo6CU9hk5mWs00Wx6JLz/AFnf6LLeJNkHPJMncmT3J5WtkeUuqvaAJLjAHJUydnvpJkuQuquAaOJJvDWgSXHoO/y5XV4XLw1ulstYLx9p5+8QNztHT5LtsD4aGGwjWggOqOHmHZziCAYnak36Erm8ZmTKbwykS9ojU8fE7VOwFoC6cMJ9o21/CuTUWTVxDhpHwUW79BqgyXTP4LoM08XTBFMU6DQdwA8gGwYOBxMLAyjLW1A7y2+o2c9xIaJ2AP2iNzCs+IMucyPUHCwvYki0BvRc1+PeXO5X0UZv/jJrFzoAAJMukmLGJJsLAWWXUqB4a5wbGq7yQdp4iBvzKvYTJy+o5lUlgAm2ke+lron8lnYrAMnTYlwPxNaABPJkAmOYK7cOPHjmsYbm80qCrWhggbNEqvi3aHek3HPf98LYfk5cXQJj7oPpbvJOwtaFgYmt6jEiDa8kfNFoTYt5DgZDtTQduvXuo249wFob+CNPEk+mLC4JF1FXAJ4k8rO0zqznuF3A/RU6hcDcKSpQIJ3lQVKh23UWhHUH91VJU9SVXeIUGcDKjenTATCgAiCkCn7hIHa0k3QigPRjhxTDWiLCNI47HoeysU6Ybd/ybyffog9gY1pBlzr+w2n5kFDB0vMqNBJubneBuTfsvX3116ZrOMpu0Mc4j1TpYOGiQXRxe3WxWTnOY+RQc4We+aTOxcDqd7Bv4uCtZzm1Nh1VHaWwBTYL1C0TBAO03Mm1zuuKzrOTXcCQGMaCGMBJibklx+InquXl5pMPGe1SM9wTZS1ppXnrPY9HUok9rrJkv0GD0XadXqMG7eId0PPzUOcVC6qegho+SrTe374QB6ymDmYY8q7hwW/Db2ElQ0sYPtC8b/rdROxjg6WkiNkBvNqii3VVMu+yyZJ9xwFiY/HvrOLnmeg4aN4CrvrFxlxknkqTD0tRAQFjL8CXkWXsHhDwv/DQ+oQx2gOeSJNNpEgGbaoM9foqP+GvhAH/AMxUA00zDA7Z1S1z1Dd/cdl2+daKeHdrhxqAuLg4bTNwepJ2iQFf+uO6muczfNnY97m0nacNSaRqBhz4tvs0dh1K5TMcGaZ06Dqs1rj9S4AfmtGlmct0k6WkgaRAJHMkbfJZmJzRxreiSBIAPA6T1suzHHUkJos8SVGURTa3QWmzjMDqY5Wngcur1iHVH63kegCOZu64uQPe6r5ZSdWbak4g2MBpLusHuLLew5cxr3CG/ZgfG23Xj80/QU8a5tOBUa/W0RA7feA/VczmOYsfVbqb6eRqM+08H6LTzTHkgkuu7v6iDzPsuazCk0v9FuIFhbmOFz55rkPzTMhDm0gWsd8Rkh5HIMGAFg16YmQIV7EYeG3vfsl5DYEzJtFtvZZ+R2KIbe3ufdKuwO2B3Fht9VM8NaTp/FVHiLhFqTTiIt+qqPeb8/ROq1FCXTwpNE5ya5kp7xHCaHSlsG+Ug6knTCYXSUAtCCUFFrkAPNSTpCSQeiVqxcS4/nAa0C19gABusbHeLPLltD1OI0l8ekA7ho591i5lnL6tvhZ9wXH+4/aPv9FnkldPL8i5Txx6ifH+z6uIc9xc4lzjuSSSfmonJxdwmyuXahBTSUYQKAXCGpKUjsgJGVLbJqYQiCmD00BJKUgAZK6TwvlXmVGjYSC49ByViYWjJXomU4YYfDF7hAlrnbgvduyk2NoA1H5DlVOpsrXp9TNsPQwgY2NNNobaBqIEuaCd+hK84zjxK/FP09bNaNgP0gLns3z6pXOpxhtwGjYAG3zJuqIzLy26gPUdusdksJ+TP9RHt6DRyJjaTAPVUc4l45kD0gO42Ryzws+s4MqNDGzqdHMfmb7rK8EvNZwNRxtG/fp8pXsuByhsMdMHoLmP0XfctGzqmRMoMaKct0AnSIkuNhJPFisHHYQva54f7tI+1z8tl2eY0NyLnuuNxmIDS4xtIvEX6fVRabnMTkulr3VCHPPwhhENHHvC59zfKvadrwSfdaOd4xxgg3d2v9OVjPpm2q59lhlFyq73atxHOyGrkgwOqldR6GIVXE42DETKiQWqle/FpVGq8nsrmLxQjus81LKs9fVZymuUVSqi8qBzlkotRQiUgUZSoRkQUCFMWyFHCcoR6kNSeQm6VRikjpSQEiaQiSgSpM1KEoS1IINSBKcmygEklMJFAJwQalrRZCYIFPY2Soxur+XYYucAOUSB0fhjKAZqvHopxvYF52Erpc1w9Q4Wm8SWuc7y2gGXO2dVjhskgdAFb8HZJ59AhzQaQrhlIndzmz5j+mmfT3IC7zPq9KnTIZpDWtifYQB++Sp+Rl4yYRFeOuyR7aAeQZInab726rE/g6r3iWuaDMSINl614kx9LDYWiWN1VA3YSSC6OBtZchl2HqYohzwRpMu6gdPqV1fHw8cf+lI1v8Psr0OGo2Bv0PsvX8LXDWjrER0XBYnDtoU2GnuN9+e3VSZX4mkhjneq8/8Aa0ys9H6dZmmMlpExIhee59ivUYMBu3VdBmOZgtMFcDmLHPeTqI4jhY5ZSKVMXiiTv2CzcTUva5U+NdFrKkXKblAZ587qrXqqR7gFUqvWdyCCqboOiUyoU47KbQhqBRimpYTCmDHsQAT5SBQDmqAhTBQlTAEIQnIKwUIJ8JIMw7pfl+/okUEgfqEd5+W35qMlKEigBCTkYQQAck5FBAJyCQTnBMDSbJXZ+D8hdWqs4YXet/3WjeOpOw954XI4YXXdZLmJphjRYAye7nWE9gNvdbcWP3Srvc5z2lgjSYwAMYxwa1tvhAgD5ke91zfiDxH53lU2mNRD6ux9mfgqXiigXU2Vy4EOcWNHJi5cD0sAuVqY7S632ef381yS/k5mOd6epPe1lMBxGt3qJ3O3dUKOZtoNAES8l7hba8DuVwtTxC+IuSBedlPkeZio7TU3MyeYuY/JelldNJ6dWM2e9pcZDT34E/RZ+CxUtuIe2RMQY6q27CtLQ9j5DWm0i4/RVK2KZMgDV9V5lytuw1KuLOiL+6xsRXIBlSVcdI3iVlY2t3Vd32pUxFaTfdQVK1lFisRKrmsqCR9RV3vQc9RkpmTinsNoUacxGgDhCYQpNfVKO6RInNQDFKY5TXVOgRsGvsIUUoucgLpyACUwlSQlpQDJST9KCYMCSQQSMpScgiSgBCUIygTugBKBR0okJgiEAJRhSUaRO29o79vyRAmwwuJ4uuj8LYbzqry8kNAn+0d1g4lul2kfZAB/1c/Tb5Locod5WFc4G7ntA+QK6s/4cdqa1fEuKsykLNpiQOkhsDtYLl6th8/qr2KxBqPk87qhjHz6ReLrzPjzvbLL+mdXdJt81JgAZ1A7W+qirU4E8q1lVWxHVd/Jf4tI6nAY1zaMAN9Ug+wTcRiAAIG4us2vV8oWMk23smvxdgSNuFx6NNUxHEqrWxkqnVxN1VqViSrhpa9RV/NTXFNDpVGnDklG0p+pAOTmpmpGUAKiY16nNwoy1BGuQJTwxEICNxTCVO5gUDqSZmlyAek4IBqYO8xJLQkgGT9EFIPgP75RKkIkCpU9yAroEKR6kfsEBBCJCegUwbC1snoS/UfhptNQ9LbfjH0WcN1t5b/kYj/6v1V8c3kGWwSS48kn6laVPFaoaPhb9JO6p09lPgf1K1+V1hUJcVXjlUm4gKXF7lUCs+PCTDTKd3ZtXEEnsrGFqRfmdlUO6ts2S5eppsnfiDE9CoK2KJ53T6nwqFu4WEMRUQNOEOT7qR26qGrne6RapeEgmEYT05ycgAAinJzUA0IuCJTqaAgc5KU6qmoI0obKQcI1dkwjcyVHoKmbsmpmZB7JKVJA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5" name="AutoShape 12" descr="data:image/jpeg;base64,/9j/4AAQSkZJRgABAQAAAQABAAD/2wCEAAkGBhQSEBQUExQVFRQUFRUUFBcVFxQXFRcXFxgVFBcWFBQXHCYeFxkkGRQUHy8gIycpLCwsFR4xNTAqNSYrLCkBCQoKDgwOFw8PFCkcHBwpKSkpKSkpKSkpKSkpLCkpKSksKSkpKSksLCkpKSkpLCwpKSkpKSkpKSkpKSwpKSksLP/AABEIALkBEQMBIgACEQEDEQH/xAAcAAABBQEBAQAAAAAAAAAAAAABAAIDBAUGBwj/xAA+EAABAwIFAgQDBgQGAAcAAAABAAIRAyEEBRIxQVFhBhMicTKBkUJSobHB8BQjYtEHM3KC4fEVJENTY3OS/8QAGQEAAwEBAQAAAAAAAAAAAAAAAAECAwQF/8QAJBEBAQACAgICAgIDAAAAAAAAAAECEQMhEjEEQRNhIlEUMnH/2gAMAwEAAhEDEQA/APFtKRFkiUOFJgCknAJqASfTIm4mx55ixTYSB/BAHhEBN3TtKDEBNITgE1BGkWTYT4Wzkvh0vh9SQzcDlw69mq8MbldQr0b4a8N1MXVawHSwk6nngASdI5Nva66engG0hpYIabg8uGwJ67bq/lWI8knQwElmhg4aDvb2AUJhsxd15PAJ3juvQ4uL8eW9M7dxGKcC+/T+6jqG/wC/wTiL3Q03XVJrupN/ROp0pEmw6/TZbGTeH/Nf6iBABI5gkgfksirWLvxtwPko8/LLxxPRPcDYWH4lZniKnODcfu1Gn62WheIUeY0g/CYlvRgf/wDl0/os+fGTjol7cASmJzigV5bUQgUZQIQCRBQCRQClIFJSU6ZSBqe2mreHwBPHzOy0aGBaN7rLLlmJWs6hgS7j5rSw+Xtbvf8AJWWgcIOZ2+fC58uTLJNyNdU42H0QLlXrYtrdzJ7f3VOpmvQfVPHgyyTGnqSWP/4i7t9EFr/iZKQpIpF5Nv7x9Fs0DUkU9KozlANCakCnQgF/wiOEAigCgbrXw/hfEPw1XEtpk0qQBcYOxMF0Hgfu11mVaRETyA75OAc3bsQUBe8PYEVMTTB+FpNR/wDpp+o/UwPmu2p0C8k8bknYfvosjwFhGaK9RxH2GQLv0g6nR0BJpieYPRbWJxOqABpYNh/c8nuvR+LNY2xnmbUrgelkgck7n6bDsq0KSFcwuV6m63u0U+vLuzBz77Ls6xiFTD4Rz3Q0Tbc7Du48BWH1G0rMIe/l/A6ho/VOxGOlpYxuinvHLu7zyVQ0/r/ZLVvdN1XgoSaxP9M9ftFc9mGKY6WUwfKDi5pIAO2n3IO8m9+FbyrOnYenUaxvqqEQ43AEEbcm6yswr0sK2a5JdHpotjzDbd//ALY979lzXGYZ3PI99SHhhIcZDWt+JxgNA7krAzfxS0NdToX1DS+q7cjkMadh3N1j5z4gqYizoaxpJZTZZje8cnubrMBXPy89z6+lTESgU1JcyhlHUgk1soBJzGSpqWHk7LWweVW9X0/us8uSYlaz8NgS42C1cPlobvc/gtCjQgQBAUOMzBlKxufuiCfmdgue5Z53WKdiKXWEqga0S4gBY2Izt5+H0jtuqFSoTcmT3ut8PhZXvKpblbPWtEMEnqdllYrMn1PidboLBVSUF14cOGHqL0JKRbCEpEq7TJJGElO7/YSkpN3ShILmURT2JNug94CAjhO+vdNa1TYehqcBbeD++vAQF3IKVM4hhqtLqQcC8dbHS02Jgu0yBeJi8Lqsh8IVMdmbabGtFMPbUrFgPl0mAjU0a7m40ib+odCA3C5czD0tTgC4yGjeDtvyep7LMwOaV2Yql/DPc2r5rA0tJhz3PaAHAfE0m0coN9DeMatPA5ZVbTaG6mmkwRMl4LSSDvAJN+i+XsxrN89xAJZqAglxmIBE7xb3he2/4u+IDp0ah/JZDvums8Afhb6leOYbAwWeWddXW11xaZloM73j6rSzqJdXl+TvwbPLqNDamIa2uWh2rRRb6aTX9HOcahO86RfdWmUyTDRJJgAXPyC02ZLUqVnkvdUftWrVCNIDbC+zGj1Q0BWG4gUz5eEDn1H+l1WDrdaSKQ+wze+9p4XpcP8ADDX2zvdVzg6eHE1gKlX7NIH0sP8A8p6/0hUMZjH1X6nmYsOjezRwNk/HYTy36S5rjALi06gC4SQXckHdQAfX8I/ZW2M+0mD81Jh8I58mwa0Ave4htNnUuebAX7nslmFWjg2h2KcQ5wBZh2H+c6Ygvm1Jkcm54C4nP/FNTFHSYZRBllGnIpt7mbvdt6j32WHL8mY9Y+1THbaznxgyl6MJ6nAkHEOAt18hh2H9Rv2Eri6lYkkkySZJNySbkk8lApi87LO5XdaSaFBJEFSARCRCmp0JRQYynKv4LLS7YW6lXcDlHLrDpyrWNzdtMaGgT0H6rLyuV1gnZwoMoidu5VX+PfUMUxAG7iNvZZ5xut4dVJcN4t8h0hT4jOCRDAGD8fl0Ws+NZ7m6mr1XH+ULkud8p/4WFWqy4nqZSdJuTPcoELq4uKYd/dE0jSKfCBCu1RiCc4JeWs7TMST/ACiiaJUWgzUkpNCSnYEBFqM3QKxULkwpxSY0kxG9gOZ9hugA1s9+P0Xc+Fckhhfp1wCQAJJjdwH4D6o+D/BGurTD26nucAGkkNYDAl5+9c2H5gLT8b5JVyuuwU3aoE0ntgBoAEh7JPqg8zIEqssLjrY25PMsz1uLmiC6wby0d/6uvzXWeAMpbhqf8fWgPOpuDa63qgh+Ig7tbMN7lSZH4Wp1ozDMQ2hhYHoFn4l7eGMH2THG/wCKx/H/AIkOIrw0gU3NAY1sQykIa2mBweT7p4Se6KxfGHiHz6mhjiWMJMzZ7uXd/wDklXP8PKTq2LpB4mhhyKr4sfT/AJbZ/wBYb8gVytWhpvuF7DkeRswOG071HNb5p61IlzfZpJb8lrxYfkz/AEm3SXPczLzoaNFNps0bTvqd94zda76DcNllFweKVTFFxqOb/nPpAHSynseWyZAE3N4XMMpGpUDOXuDfaTE/itv/ABHzvC0atLzHhzaFFtOlRpEGo+d7n/Lp+lvqNzpsNiuzluOPjiiMHDYIvm4DWjU97iG02N6vebAb+6xM48asoSzBeqpMOxL22EbjDsOwn7bhPYcc54g8W1sUdJPl0GmadFkim3aNR3qO/qdJknbZQ5fgPOcPU2kDIJOwjmCeVzcvyMsup1FTH7rNq1S5xc4kucSXOJJc4m5LidySd0wLYznw5UoOMiWQ0tdIMh0AbWmSsYlcyiBQJSKXCAUohqTGq/gsEXGAFNughw2ELiABJXRYHKw0Sbu/AK1gMt02Anqevsugw2R1NOrQSOsHS2fvHr2XHny7uomsL+GcR/fuuar5aWk6rL1+n4F1Uw4vA2NxAPZg3PvZYee5Zhqcf+q+AIDto5dG9+F1fDt8rEx51Qyt7xLWkjaYt9VZZk5G4XsmSYbD1MJTpVG6az50hp8uBMEWPqHMm6y808LYdpLG6nuJsW6nfSAAT72XqbU8yrYQARF+eirDAatrleg4rwkQIaCAIu8HVf8ApaIAVVvhQNJ1uHXlo/FRaNORweUF5Ii47qV3h519hG8ldS+hSYLEE7egz9VRxdQaOm9ysrTcxWwOnkE9lAad4WjUotdMEzt+woK2G7LO0IfIjcqCq8bXVgPABEqCvHCnZodSSWlJIHcIJIKDSUMM6o4NaCSdgBPzPbuuzybw+2h6neqrsTw3jS0fqRKv+EMp8mkXkTVMBsAfEbiT91gk+8LQFYUrMOqpy/hv+ief6l38PFJ3ZtFrqPCuUvo0MRio1PpUyGUxJLXEfE5ovIaSY3uuSZ4govwWJNRxdialSwqAEgBoDXguN4j4h1AI3i7R8ZV8Hgq4ow0uc0uqkguYHQyWNIILiSL3AmYXlGOzJz3OgkAm97mbmfnJ+aw55fO7Vj6amceJnvDGF5f5TRTZPwsaBs0C3z3KwHPvMmevKZKKwN0fgjAefjqYcPTTPn1I5ZS9cH3cGt/3L0Wo51UuJIDW6nvcSG06YO7nuNgP+guL8D5rh8Jh8TVrPJqVDTpU6TB/Mc273mTZjSSwaj0cIWVnPi6riXBr4ZQaZp0WfAzgOPNR39TpNzEAwujj5Px43Xups23c58csoyzB+qoLOxDmiB1GHY6R28xwnoAuIr1i8lznFzyZc4kkknkk7lXK2GDxLYn8D7qg5paYIUXK5XdHo0NW3QcPLb1Aggxt7LHa2THVaEQPYJWDaXG1AaRILrEBwkx2AE2jeyyXturzyfI/1VB+DR+qz1BhCLWyUg2StnKcmdVdAFgJcTsB3KNBWwGALnAQury3K5IZTEkkARcknZTZblbBqgjS34ndT91o3916l4GyihRArlsQLOdPM3aOtlx82Vt8aU7ReFf8Oi0h+IYSIkNBEf7uZXT4uhh6GltUtDAZaDaXXJLhyLxdWMR4zosF9faGmTfgG68w8ZZ5rdUc7zHF3wiIaBsApmG+sOyp/j7xkKgc2hpDKdmlv2jsCD0AXnmW1w6qwAxO55n26zwpMU8+WQd3bzIFvstKNNjDSptkNcwu1EAh5BMhw9tl63Bxfix/dJvNxrmVwDpOmGs8xpe0W1BriHD1dvdPreLsU6r/AC6xcNiAIaJmzWgfqsdleA2kf5lNry8XLX6jIm5kmDsbK/VzOm4BoYA5vwlsNdxvG+w3Wlpuqo5pV0RLTabWJ6yDYfVYOase8zPuCZg/RVa+Oa0XkcLHxudEOs63PX2WdppsTqbayyMxxzphwMcRspcRj9U+r6xCxcXidRWdoObiAO/6JlbFTsVUqJupSZznJzHwotaIckFnzEVBqSQDwP3ytvwvlPm1dThFOnEkzBcfhHc8x7KnlmTPrGfhZN3R+DRyV2GFw7abAxoho479T1K24OG5Xd9Fa0KuMJbobZl/d07zHcbKLD0nPdpaJJ6I4fDF1yQ1o3cdvYdT2Vg4m2ikCA6AT9p/ufsjsF6PWPpmyPGzW0sKxmualSpcN200wTd32gHFsxyey4V1IODA2S9xgi0TIDQO5kzK0vEuaitXdpM06f8ALp7RA+J1vvOLnfMdBGR++68rky8srWsi3Ty6J1g6gSNI4jqensp6mCa1hL4FrRyendClmQFNo0y+bk7QquJcahkmT+XsFmavUrk9ktPpk+yNGhJv/wBqzmeGDAwCwIJ/JMlWjWLTIPy6q46qKgFgeo+0O46hZqfTBkRM8RugL1DCFtVgNwXC/HVXcRhzL2gXJt8z/wA/grWBovFIudGuPSOZ2BI+asvH8PSNeoZefTSad52Lo6CU9hk5mWs00Wx6JLz/AFnf6LLeJNkHPJMncmT3J5WtkeUuqvaAJLjAHJUydnvpJkuQuquAaOJJvDWgSXHoO/y5XV4XLw1ulstYLx9p5+8QNztHT5LtsD4aGGwjWggOqOHmHZziCAYnak36Erm8ZmTKbwykS9ojU8fE7VOwFoC6cMJ9o21/CuTUWTVxDhpHwUW79BqgyXTP4LoM08XTBFMU6DQdwA8gGwYOBxMLAyjLW1A7y2+o2c9xIaJ2AP2iNzCs+IMucyPUHCwvYki0BvRc1+PeXO5X0UZv/jJrFzoAAJMukmLGJJsLAWWXUqB4a5wbGq7yQdp4iBvzKvYTJy+o5lUlgAm2ke+lron8lnYrAMnTYlwPxNaABPJkAmOYK7cOPHjmsYbm80qCrWhggbNEqvi3aHek3HPf98LYfk5cXQJj7oPpbvJOwtaFgYmt6jEiDa8kfNFoTYt5DgZDtTQduvXuo249wFob+CNPEk+mLC4JF1FXAJ4k8rO0zqznuF3A/RU6hcDcKSpQIJ3lQVKh23UWhHUH91VJU9SVXeIUGcDKjenTATCgAiCkCn7hIHa0k3QigPRjhxTDWiLCNI47HoeysU6Ybd/ybyffog9gY1pBlzr+w2n5kFDB0vMqNBJubneBuTfsvX3116ZrOMpu0Mc4j1TpYOGiQXRxe3WxWTnOY+RQc4We+aTOxcDqd7Bv4uCtZzm1Nh1VHaWwBTYL1C0TBAO03Mm1zuuKzrOTXcCQGMaCGMBJibklx+InquXl5pMPGe1SM9wTZS1ppXnrPY9HUok9rrJkv0GD0XadXqMG7eId0PPzUOcVC6qegho+SrTe374QB6ymDmYY8q7hwW/Db2ElQ0sYPtC8b/rdROxjg6WkiNkBvNqii3VVMu+yyZJ9xwFiY/HvrOLnmeg4aN4CrvrFxlxknkqTD0tRAQFjL8CXkWXsHhDwv/DQ+oQx2gOeSJNNpEgGbaoM9foqP+GvhAH/AMxUA00zDA7Z1S1z1Dd/cdl2+daKeHdrhxqAuLg4bTNwepJ2iQFf+uO6muczfNnY97m0nacNSaRqBhz4tvs0dh1K5TMcGaZ06Dqs1rj9S4AfmtGlmct0k6WkgaRAJHMkbfJZmJzRxreiSBIAPA6T1suzHHUkJos8SVGURTa3QWmzjMDqY5Wngcur1iHVH63kegCOZu64uQPe6r5ZSdWbak4g2MBpLusHuLLew5cxr3CG/ZgfG23Xj80/QU8a5tOBUa/W0RA7feA/VczmOYsfVbqb6eRqM+08H6LTzTHkgkuu7v6iDzPsuazCk0v9FuIFhbmOFz55rkPzTMhDm0gWsd8Rkh5HIMGAFg16YmQIV7EYeG3vfsl5DYEzJtFtvZZ+R2KIbe3ufdKuwO2B3Fht9VM8NaTp/FVHiLhFqTTiIt+qqPeb8/ROq1FCXTwpNE5ya5kp7xHCaHSlsG+Ug6knTCYXSUAtCCUFFrkAPNSTpCSQeiVqxcS4/nAa0C19gABusbHeLPLltD1OI0l8ekA7ho591i5lnL6tvhZ9wXH+4/aPv9FnkldPL8i5Txx6ifH+z6uIc9xc4lzjuSSSfmonJxdwmyuXahBTSUYQKAXCGpKUjsgJGVLbJqYQiCmD00BJKUgAZK6TwvlXmVGjYSC49ByViYWjJXomU4YYfDF7hAlrnbgvduyk2NoA1H5DlVOpsrXp9TNsPQwgY2NNNobaBqIEuaCd+hK84zjxK/FP09bNaNgP0gLns3z6pXOpxhtwGjYAG3zJuqIzLy26gPUdusdksJ+TP9RHt6DRyJjaTAPVUc4l45kD0gO42Ryzws+s4MqNDGzqdHMfmb7rK8EvNZwNRxtG/fp8pXsuByhsMdMHoLmP0XfctGzqmRMoMaKct0AnSIkuNhJPFisHHYQva54f7tI+1z8tl2eY0NyLnuuNxmIDS4xtIvEX6fVRabnMTkulr3VCHPPwhhENHHvC59zfKvadrwSfdaOd4xxgg3d2v9OVjPpm2q59lhlFyq73atxHOyGrkgwOqldR6GIVXE42DETKiQWqle/FpVGq8nsrmLxQjus81LKs9fVZymuUVSqi8qBzlkotRQiUgUZSoRkQUCFMWyFHCcoR6kNSeQm6VRikjpSQEiaQiSgSpM1KEoS1IINSBKcmygEklMJFAJwQalrRZCYIFPY2Soxur+XYYucAOUSB0fhjKAZqvHopxvYF52Erpc1w9Q4Wm8SWuc7y2gGXO2dVjhskgdAFb8HZJ59AhzQaQrhlIndzmz5j+mmfT3IC7zPq9KnTIZpDWtifYQB++Sp+Rl4yYRFeOuyR7aAeQZInab726rE/g6r3iWuaDMSINl614kx9LDYWiWN1VA3YSSC6OBtZchl2HqYohzwRpMu6gdPqV1fHw8cf+lI1v8Psr0OGo2Bv0PsvX8LXDWjrER0XBYnDtoU2GnuN9+e3VSZX4mkhjneq8/8Aa0ys9H6dZmmMlpExIhee59ivUYMBu3VdBmOZgtMFcDmLHPeTqI4jhY5ZSKVMXiiTv2CzcTUva5U+NdFrKkXKblAZ587qrXqqR7gFUqvWdyCCqboOiUyoU47KbQhqBRimpYTCmDHsQAT5SBQDmqAhTBQlTAEIQnIKwUIJ8JIMw7pfl+/okUEgfqEd5+W35qMlKEigBCTkYQQAck5FBAJyCQTnBMDSbJXZ+D8hdWqs4YXet/3WjeOpOw954XI4YXXdZLmJphjRYAye7nWE9gNvdbcWP3Srvc5z2lgjSYwAMYxwa1tvhAgD5ke91zfiDxH53lU2mNRD6ux9mfgqXiigXU2Vy4EOcWNHJi5cD0sAuVqY7S632ef381yS/k5mOd6epPe1lMBxGt3qJ3O3dUKOZtoNAES8l7hba8DuVwtTxC+IuSBedlPkeZio7TU3MyeYuY/JelldNJ6dWM2e9pcZDT34E/RZ+CxUtuIe2RMQY6q27CtLQ9j5DWm0i4/RVK2KZMgDV9V5lytuw1KuLOiL+6xsRXIBlSVcdI3iVlY2t3Vd32pUxFaTfdQVK1lFisRKrmsqCR9RV3vQc9RkpmTinsNoUacxGgDhCYQpNfVKO6RInNQDFKY5TXVOgRsGvsIUUoucgLpyACUwlSQlpQDJST9KCYMCSQQSMpScgiSgBCUIygTugBKBR0okJgiEAJRhSUaRO29o79vyRAmwwuJ4uuj8LYbzqry8kNAn+0d1g4lul2kfZAB/1c/Tb5Locod5WFc4G7ntA+QK6s/4cdqa1fEuKsykLNpiQOkhsDtYLl6th8/qr2KxBqPk87qhjHz6ReLrzPjzvbLL+mdXdJt81JgAZ1A7W+qirU4E8q1lVWxHVd/Jf4tI6nAY1zaMAN9Ug+wTcRiAAIG4us2vV8oWMk23smvxdgSNuFx6NNUxHEqrWxkqnVxN1VqViSrhpa9RV/NTXFNDpVGnDklG0p+pAOTmpmpGUAKiY16nNwoy1BGuQJTwxEICNxTCVO5gUDqSZmlyAek4IBqYO8xJLQkgGT9EFIPgP75RKkIkCpU9yAroEKR6kfsEBBCJCegUwbC1snoS/UfhptNQ9LbfjH0WcN1t5b/kYj/6v1V8c3kGWwSS48kn6laVPFaoaPhb9JO6p09lPgf1K1+V1hUJcVXjlUm4gKXF7lUCs+PCTDTKd3ZtXEEnsrGFqRfmdlUO6ts2S5eppsnfiDE9CoK2KJ53T6nwqFu4WEMRUQNOEOT7qR26qGrne6RapeEgmEYT05ycgAAinJzUA0IuCJTqaAgc5KU6qmoI0obKQcI1dkwjcyVHoKmbsmpmZB7JKVJAf//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6" name="AutoShape 14" descr="data:image/jpeg;base64,/9j/4AAQSkZJRgABAQAAAQABAAD/2wCEAAkGBhQSEBQUExQVFRQUFRUUFBcVFxQXFRcXFxgVFBcWFBQXHCYeFxkkGRQUHy8gIycpLCwsFR4xNTAqNSYrLCkBCQoKDgwOFw8PFCkcHBwpKSkpKSkpKSkpKSkpLCkpKSksKSkpKSksLCkpKSkpLCwpKSkpKSkpKSkpKSwpKSksLP/AABEIALkBEQMBIgACEQEDEQH/xAAcAAABBQEBAQAAAAAAAAAAAAABAAIDBAUGBwj/xAA+EAABAwIFAgQDBgQGAAcAAAABAAIRAyEEBRIxQVFhBhMicTKBkUJSobHB8BQjYtEHM3KC4fEVJENTY3OS/8QAGQEAAwEBAQAAAAAAAAAAAAAAAAECAwQF/8QAJBEBAQACAgICAgIDAAAAAAAAAAECEQMhEjEEQRNhIlEUMnH/2gAMAwEAAhEDEQA/APFtKRFkiUOFJgCknAJqASfTIm4mx55ixTYSB/BAHhEBN3TtKDEBNITgE1BGkWTYT4Wzkvh0vh9SQzcDlw69mq8MbldQr0b4a8N1MXVawHSwk6nngASdI5Nva66engG0hpYIabg8uGwJ67bq/lWI8knQwElmhg4aDvb2AUJhsxd15PAJ3juvQ4uL8eW9M7dxGKcC+/T+6jqG/wC/wTiL3Q03XVJrupN/ROp0pEmw6/TZbGTeH/Nf6iBABI5gkgfksirWLvxtwPko8/LLxxPRPcDYWH4lZniKnODcfu1Gn62WheIUeY0g/CYlvRgf/wDl0/os+fGTjol7cASmJzigV5bUQgUZQIQCRBQCRQClIFJSU6ZSBqe2mreHwBPHzOy0aGBaN7rLLlmJWs6hgS7j5rSw+Xtbvf8AJWWgcIOZ2+fC58uTLJNyNdU42H0QLlXrYtrdzJ7f3VOpmvQfVPHgyyTGnqSWP/4i7t9EFr/iZKQpIpF5Nv7x9Fs0DUkU9KozlANCakCnQgF/wiOEAigCgbrXw/hfEPw1XEtpk0qQBcYOxMF0Hgfu11mVaRETyA75OAc3bsQUBe8PYEVMTTB+FpNR/wDpp+o/UwPmu2p0C8k8bknYfvosjwFhGaK9RxH2GQLv0g6nR0BJpieYPRbWJxOqABpYNh/c8nuvR+LNY2xnmbUrgelkgck7n6bDsq0KSFcwuV6m63u0U+vLuzBz77Ls6xiFTD4Rz3Q0Tbc7Du48BWH1G0rMIe/l/A6ho/VOxGOlpYxuinvHLu7zyVQ0/r/ZLVvdN1XgoSaxP9M9ftFc9mGKY6WUwfKDi5pIAO2n3IO8m9+FbyrOnYenUaxvqqEQ43AEEbcm6yswr0sK2a5JdHpotjzDbd//ALY979lzXGYZ3PI99SHhhIcZDWt+JxgNA7krAzfxS0NdToX1DS+q7cjkMadh3N1j5z4gqYizoaxpJZTZZje8cnubrMBXPy89z6+lTESgU1JcyhlHUgk1soBJzGSpqWHk7LWweVW9X0/us8uSYlaz8NgS42C1cPlobvc/gtCjQgQBAUOMzBlKxufuiCfmdgue5Z53WKdiKXWEqga0S4gBY2Izt5+H0jtuqFSoTcmT3ut8PhZXvKpblbPWtEMEnqdllYrMn1PidboLBVSUF14cOGHqL0JKRbCEpEq7TJJGElO7/YSkpN3ShILmURT2JNug94CAjhO+vdNa1TYehqcBbeD++vAQF3IKVM4hhqtLqQcC8dbHS02Jgu0yBeJi8Lqsh8IVMdmbabGtFMPbUrFgPl0mAjU0a7m40ib+odCA3C5czD0tTgC4yGjeDtvyep7LMwOaV2Yql/DPc2r5rA0tJhz3PaAHAfE0m0coN9DeMatPA5ZVbTaG6mmkwRMl4LSSDvAJN+i+XsxrN89xAJZqAglxmIBE7xb3he2/4u+IDp0ah/JZDvums8Afhb6leOYbAwWeWddXW11xaZloM73j6rSzqJdXl+TvwbPLqNDamIa2uWh2rRRb6aTX9HOcahO86RfdWmUyTDRJJgAXPyC02ZLUqVnkvdUftWrVCNIDbC+zGj1Q0BWG4gUz5eEDn1H+l1WDrdaSKQ+wze+9p4XpcP8ADDX2zvdVzg6eHE1gKlX7NIH0sP8A8p6/0hUMZjH1X6nmYsOjezRwNk/HYTy36S5rjALi06gC4SQXckHdQAfX8I/ZW2M+0mD81Jh8I58mwa0Ave4htNnUuebAX7nslmFWjg2h2KcQ5wBZh2H+c6Ygvm1Jkcm54C4nP/FNTFHSYZRBllGnIpt7mbvdt6j32WHL8mY9Y+1THbaznxgyl6MJ6nAkHEOAt18hh2H9Rv2Eri6lYkkkySZJNySbkk8lApi87LO5XdaSaFBJEFSARCRCmp0JRQYynKv4LLS7YW6lXcDlHLrDpyrWNzdtMaGgT0H6rLyuV1gnZwoMoidu5VX+PfUMUxAG7iNvZZ5xut4dVJcN4t8h0hT4jOCRDAGD8fl0Ws+NZ7m6mr1XH+ULkud8p/4WFWqy4nqZSdJuTPcoELq4uKYd/dE0jSKfCBCu1RiCc4JeWs7TMST/ACiiaJUWgzUkpNCSnYEBFqM3QKxULkwpxSY0kxG9gOZ9hugA1s9+P0Xc+Fckhhfp1wCQAJJjdwH4D6o+D/BGurTD26nucAGkkNYDAl5+9c2H5gLT8b5JVyuuwU3aoE0ntgBoAEh7JPqg8zIEqssLjrY25PMsz1uLmiC6wby0d/6uvzXWeAMpbhqf8fWgPOpuDa63qgh+Ig7tbMN7lSZH4Wp1ozDMQ2hhYHoFn4l7eGMH2THG/wCKx/H/AIkOIrw0gU3NAY1sQykIa2mBweT7p4Se6KxfGHiHz6mhjiWMJMzZ7uXd/wDklXP8PKTq2LpB4mhhyKr4sfT/AJbZ/wBYb8gVytWhpvuF7DkeRswOG071HNb5p61IlzfZpJb8lrxYfkz/AEm3SXPczLzoaNFNps0bTvqd94zda76DcNllFweKVTFFxqOb/nPpAHSynseWyZAE3N4XMMpGpUDOXuDfaTE/itv/ABHzvC0atLzHhzaFFtOlRpEGo+d7n/Lp+lvqNzpsNiuzluOPjiiMHDYIvm4DWjU97iG02N6vebAb+6xM48asoSzBeqpMOxL22EbjDsOwn7bhPYcc54g8W1sUdJPl0GmadFkim3aNR3qO/qdJknbZQ5fgPOcPU2kDIJOwjmCeVzcvyMsup1FTH7rNq1S5xc4kucSXOJJc4m5LidySd0wLYznw5UoOMiWQ0tdIMh0AbWmSsYlcyiBQJSKXCAUohqTGq/gsEXGAFNughw2ELiABJXRYHKw0Sbu/AK1gMt02Anqevsugw2R1NOrQSOsHS2fvHr2XHny7uomsL+GcR/fuuar5aWk6rL1+n4F1Uw4vA2NxAPZg3PvZYee5Zhqcf+q+AIDto5dG9+F1fDt8rEx51Qyt7xLWkjaYt9VZZk5G4XsmSYbD1MJTpVG6az50hp8uBMEWPqHMm6y808LYdpLG6nuJsW6nfSAAT72XqbU8yrYQARF+eirDAatrleg4rwkQIaCAIu8HVf8ApaIAVVvhQNJ1uHXlo/FRaNORweUF5Ii47qV3h519hG8ldS+hSYLEE7egz9VRxdQaOm9ysrTcxWwOnkE9lAad4WjUotdMEzt+woK2G7LO0IfIjcqCq8bXVgPABEqCvHCnZodSSWlJIHcIJIKDSUMM6o4NaCSdgBPzPbuuzybw+2h6neqrsTw3jS0fqRKv+EMp8mkXkTVMBsAfEbiT91gk+8LQFYUrMOqpy/hv+ief6l38PFJ3ZtFrqPCuUvo0MRio1PpUyGUxJLXEfE5ovIaSY3uuSZ4govwWJNRxdialSwqAEgBoDXguN4j4h1AI3i7R8ZV8Hgq4ow0uc0uqkguYHQyWNIILiSL3AmYXlGOzJz3OgkAm97mbmfnJ+aw55fO7Vj6amceJnvDGF5f5TRTZPwsaBs0C3z3KwHPvMmevKZKKwN0fgjAefjqYcPTTPn1I5ZS9cH3cGt/3L0Wo51UuJIDW6nvcSG06YO7nuNgP+guL8D5rh8Jh8TVrPJqVDTpU6TB/Mc273mTZjSSwaj0cIWVnPi6riXBr4ZQaZp0WfAzgOPNR39TpNzEAwujj5Px43Xups23c58csoyzB+qoLOxDmiB1GHY6R28xwnoAuIr1i8lznFzyZc4kkknkk7lXK2GDxLYn8D7qg5paYIUXK5XdHo0NW3QcPLb1Aggxt7LHa2THVaEQPYJWDaXG1AaRILrEBwkx2AE2jeyyXturzyfI/1VB+DR+qz1BhCLWyUg2StnKcmdVdAFgJcTsB3KNBWwGALnAQury3K5IZTEkkARcknZTZblbBqgjS34ndT91o3916l4GyihRArlsQLOdPM3aOtlx82Vt8aU7ReFf8Oi0h+IYSIkNBEf7uZXT4uhh6GltUtDAZaDaXXJLhyLxdWMR4zosF9faGmTfgG68w8ZZ5rdUc7zHF3wiIaBsApmG+sOyp/j7xkKgc2hpDKdmlv2jsCD0AXnmW1w6qwAxO55n26zwpMU8+WQd3bzIFvstKNNjDSptkNcwu1EAh5BMhw9tl63Bxfix/dJvNxrmVwDpOmGs8xpe0W1BriHD1dvdPreLsU6r/AC6xcNiAIaJmzWgfqsdleA2kf5lNry8XLX6jIm5kmDsbK/VzOm4BoYA5vwlsNdxvG+w3Wlpuqo5pV0RLTabWJ6yDYfVYOase8zPuCZg/RVa+Oa0XkcLHxudEOs63PX2WdppsTqbayyMxxzphwMcRspcRj9U+r6xCxcXidRWdoObiAO/6JlbFTsVUqJupSZznJzHwotaIckFnzEVBqSQDwP3ytvwvlPm1dThFOnEkzBcfhHc8x7KnlmTPrGfhZN3R+DRyV2GFw7abAxoho479T1K24OG5Xd9Fa0KuMJbobZl/d07zHcbKLD0nPdpaJJ6I4fDF1yQ1o3cdvYdT2Vg4m2ikCA6AT9p/ufsjsF6PWPpmyPGzW0sKxmualSpcN200wTd32gHFsxyey4V1IODA2S9xgi0TIDQO5kzK0vEuaitXdpM06f8ALp7RA+J1vvOLnfMdBGR++68rky8srWsi3Ty6J1g6gSNI4jqensp6mCa1hL4FrRyendClmQFNo0y+bk7QquJcahkmT+XsFmavUrk9ktPpk+yNGhJv/wBqzmeGDAwCwIJ/JMlWjWLTIPy6q46qKgFgeo+0O46hZqfTBkRM8RugL1DCFtVgNwXC/HVXcRhzL2gXJt8z/wA/grWBovFIudGuPSOZ2BI+asvH8PSNeoZefTSad52Lo6CU9hk5mWs00Wx6JLz/AFnf6LLeJNkHPJMncmT3J5WtkeUuqvaAJLjAHJUydnvpJkuQuquAaOJJvDWgSXHoO/y5XV4XLw1ulstYLx9p5+8QNztHT5LtsD4aGGwjWggOqOHmHZziCAYnak36Erm8ZmTKbwykS9ojU8fE7VOwFoC6cMJ9o21/CuTUWTVxDhpHwUW79BqgyXTP4LoM08XTBFMU6DQdwA8gGwYOBxMLAyjLW1A7y2+o2c9xIaJ2AP2iNzCs+IMucyPUHCwvYki0BvRc1+PeXO5X0UZv/jJrFzoAAJMukmLGJJsLAWWXUqB4a5wbGq7yQdp4iBvzKvYTJy+o5lUlgAm2ke+lron8lnYrAMnTYlwPxNaABPJkAmOYK7cOPHjmsYbm80qCrWhggbNEqvi3aHek3HPf98LYfk5cXQJj7oPpbvJOwtaFgYmt6jEiDa8kfNFoTYt5DgZDtTQduvXuo249wFob+CNPEk+mLC4JF1FXAJ4k8rO0zqznuF3A/RU6hcDcKSpQIJ3lQVKh23UWhHUH91VJU9SVXeIUGcDKjenTATCgAiCkCn7hIHa0k3QigPRjhxTDWiLCNI47HoeysU6Ybd/ybyffog9gY1pBlzr+w2n5kFDB0vMqNBJubneBuTfsvX3116ZrOMpu0Mc4j1TpYOGiQXRxe3WxWTnOY+RQc4We+aTOxcDqd7Bv4uCtZzm1Nh1VHaWwBTYL1C0TBAO03Mm1zuuKzrOTXcCQGMaCGMBJibklx+InquXl5pMPGe1SM9wTZS1ppXnrPY9HUok9rrJkv0GD0XadXqMG7eId0PPzUOcVC6qegho+SrTe374QB6ymDmYY8q7hwW/Db2ElQ0sYPtC8b/rdROxjg6WkiNkBvNqii3VVMu+yyZJ9xwFiY/HvrOLnmeg4aN4CrvrFxlxknkqTD0tRAQFjL8CXkWXsHhDwv/DQ+oQx2gOeSJNNpEgGbaoM9foqP+GvhAH/AMxUA00zDA7Z1S1z1Dd/cdl2+daKeHdrhxqAuLg4bTNwepJ2iQFf+uO6muczfNnY97m0nacNSaRqBhz4tvs0dh1K5TMcGaZ06Dqs1rj9S4AfmtGlmct0k6WkgaRAJHMkbfJZmJzRxreiSBIAPA6T1suzHHUkJos8SVGURTa3QWmzjMDqY5Wngcur1iHVH63kegCOZu64uQPe6r5ZSdWbak4g2MBpLusHuLLew5cxr3CG/ZgfG23Xj80/QU8a5tOBUa/W0RA7feA/VczmOYsfVbqb6eRqM+08H6LTzTHkgkuu7v6iDzPsuazCk0v9FuIFhbmOFz55rkPzTMhDm0gWsd8Rkh5HIMGAFg16YmQIV7EYeG3vfsl5DYEzJtFtvZZ+R2KIbe3ufdKuwO2B3Fht9VM8NaTp/FVHiLhFqTTiIt+qqPeb8/ROq1FCXTwpNE5ya5kp7xHCaHSlsG+Ug6knTCYXSUAtCCUFFrkAPNSTpCSQeiVqxcS4/nAa0C19gABusbHeLPLltD1OI0l8ekA7ho591i5lnL6tvhZ9wXH+4/aPv9FnkldPL8i5Txx6ifH+z6uIc9xc4lzjuSSSfmonJxdwmyuXahBTSUYQKAXCGpKUjsgJGVLbJqYQiCmD00BJKUgAZK6TwvlXmVGjYSC49ByViYWjJXomU4YYfDF7hAlrnbgvduyk2NoA1H5DlVOpsrXp9TNsPQwgY2NNNobaBqIEuaCd+hK84zjxK/FP09bNaNgP0gLns3z6pXOpxhtwGjYAG3zJuqIzLy26gPUdusdksJ+TP9RHt6DRyJjaTAPVUc4l45kD0gO42Ryzws+s4MqNDGzqdHMfmb7rK8EvNZwNRxtG/fp8pXsuByhsMdMHoLmP0XfctGzqmRMoMaKct0AnSIkuNhJPFisHHYQva54f7tI+1z8tl2eY0NyLnuuNxmIDS4xtIvEX6fVRabnMTkulr3VCHPPwhhENHHvC59zfKvadrwSfdaOd4xxgg3d2v9OVjPpm2q59lhlFyq73atxHOyGrkgwOqldR6GIVXE42DETKiQWqle/FpVGq8nsrmLxQjus81LKs9fVZymuUVSqi8qBzlkotRQiUgUZSoRkQUCFMWyFHCcoR6kNSeQm6VRikjpSQEiaQiSgSpM1KEoS1IINSBKcmygEklMJFAJwQalrRZCYIFPY2Soxur+XYYucAOUSB0fhjKAZqvHopxvYF52Erpc1w9Q4Wm8SWuc7y2gGXO2dVjhskgdAFb8HZJ59AhzQaQrhlIndzmz5j+mmfT3IC7zPq9KnTIZpDWtifYQB++Sp+Rl4yYRFeOuyR7aAeQZInab726rE/g6r3iWuaDMSINl614kx9LDYWiWN1VA3YSSC6OBtZchl2HqYohzwRpMu6gdPqV1fHw8cf+lI1v8Psr0OGo2Bv0PsvX8LXDWjrER0XBYnDtoU2GnuN9+e3VSZX4mkhjneq8/8Aa0ys9H6dZmmMlpExIhee59ivUYMBu3VdBmOZgtMFcDmLHPeTqI4jhY5ZSKVMXiiTv2CzcTUva5U+NdFrKkXKblAZ587qrXqqR7gFUqvWdyCCqboOiUyoU47KbQhqBRimpYTCmDHsQAT5SBQDmqAhTBQlTAEIQnIKwUIJ8JIMw7pfl+/okUEgfqEd5+W35qMlKEigBCTkYQQAck5FBAJyCQTnBMDSbJXZ+D8hdWqs4YXet/3WjeOpOw954XI4YXXdZLmJphjRYAye7nWE9gNvdbcWP3Srvc5z2lgjSYwAMYxwa1tvhAgD5ke91zfiDxH53lU2mNRD6ux9mfgqXiigXU2Vy4EOcWNHJi5cD0sAuVqY7S632ef381yS/k5mOd6epPe1lMBxGt3qJ3O3dUKOZtoNAES8l7hba8DuVwtTxC+IuSBedlPkeZio7TU3MyeYuY/JelldNJ6dWM2e9pcZDT34E/RZ+CxUtuIe2RMQY6q27CtLQ9j5DWm0i4/RVK2KZMgDV9V5lytuw1KuLOiL+6xsRXIBlSVcdI3iVlY2t3Vd32pUxFaTfdQVK1lFisRKrmsqCR9RV3vQc9RkpmTinsNoUacxGgDhCYQpNfVKO6RInNQDFKY5TXVOgRsGvsIUUoucgLpyACUwlSQlpQDJST9KCYMCSQQSMpScgiSgBCUIygTugBKBR0okJgiEAJRhSUaRO29o79vyRAmwwuJ4uuj8LYbzqry8kNAn+0d1g4lul2kfZAB/1c/Tb5Locod5WFc4G7ntA+QK6s/4cdqa1fEuKsykLNpiQOkhsDtYLl6th8/qr2KxBqPk87qhjHz6ReLrzPjzvbLL+mdXdJt81JgAZ1A7W+qirU4E8q1lVWxHVd/Jf4tI6nAY1zaMAN9Ug+wTcRiAAIG4us2vV8oWMk23smvxdgSNuFx6NNUxHEqrWxkqnVxN1VqViSrhpa9RV/NTXFNDpVGnDklG0p+pAOTmpmpGUAKiY16nNwoy1BGuQJTwxEICNxTCVO5gUDqSZmlyAek4IBqYO8xJLQkgGT9EFIPgP75RKkIkCpU9yAroEKR6kfsEBBCJCegUwbC1snoS/UfhptNQ9LbfjH0WcN1t5b/kYj/6v1V8c3kGWwSS48kn6laVPFaoaPhb9JO6p09lPgf1K1+V1hUJcVXjlUm4gKXF7lUCs+PCTDTKd3ZtXEEnsrGFqRfmdlUO6ts2S5eppsnfiDE9CoK2KJ53T6nwqFu4WEMRUQNOEOT7qR26qGrne6RapeEgmEYT05ycgAAinJzUA0IuCJTqaAgc5KU6qmoI0obKQcI1dkwjcyVHoKmbsmpmZB7JKVJAf//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40" name="Picture 16" descr="http://www.extendiendoelreino.com/img/satelite.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03849" y="3068960"/>
            <a:ext cx="2664296" cy="1584176"/>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http://t3.gstatic.com/images?q=tbn:ANd9GcReqkw0zHXu5AVni27GvXS-IWtTQLrw9AFWVE9Jd07EkplrtKea"/>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00192" y="3068960"/>
            <a:ext cx="2605416" cy="1584176"/>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http://mateo1026.files.wordpress.com/2010/03/colisionadordehadronesttttttt.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772421" y="4925767"/>
            <a:ext cx="1898253" cy="1704750"/>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http://t1.gstatic.com/images?q=tbn:ANd9GcRS9c5v4cKfv1cSDeYasXhwklsGccx2ZbNa-3AFV85nwGr1I1sQ8A"/>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2203" y="1556794"/>
            <a:ext cx="2609597" cy="1278938"/>
          </a:xfrm>
          <a:prstGeom prst="rect">
            <a:avLst/>
          </a:prstGeom>
          <a:noFill/>
          <a:extLst>
            <a:ext uri="{909E8E84-426E-40DD-AFC4-6F175D3DCCD1}">
              <a14:hiddenFill xmlns:a14="http://schemas.microsoft.com/office/drawing/2010/main">
                <a:solidFill>
                  <a:srgbClr val="FFFFFF"/>
                </a:solidFill>
              </a14:hiddenFill>
            </a:ext>
          </a:extLst>
        </p:spPr>
      </p:pic>
      <p:pic>
        <p:nvPicPr>
          <p:cNvPr id="1048" name="Picture 24" descr="http://es.dreamstime.com/trabajo-de-la-medicina-thumb5138160.jp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203848" y="1556793"/>
            <a:ext cx="2646447" cy="1296586"/>
          </a:xfrm>
          <a:prstGeom prst="rect">
            <a:avLst/>
          </a:prstGeom>
          <a:noFill/>
          <a:extLst>
            <a:ext uri="{909E8E84-426E-40DD-AFC4-6F175D3DCCD1}">
              <a14:hiddenFill xmlns:a14="http://schemas.microsoft.com/office/drawing/2010/main">
                <a:solidFill>
                  <a:srgbClr val="FFFFFF"/>
                </a:solidFill>
              </a14:hiddenFill>
            </a:ext>
          </a:extLst>
        </p:spPr>
      </p:pic>
      <p:pic>
        <p:nvPicPr>
          <p:cNvPr id="1050" name="Picture 26" descr="http://t2.gstatic.com/images?q=tbn:ANd9GcSm7_adCEAP5T1rSQzQ2tffIHu10e5jGBe5__YPtGH943QxzKHOlQ"/>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00192" y="1556793"/>
            <a:ext cx="2660551" cy="12965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7157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046"/>
                                        </p:tgtEl>
                                        <p:attrNameLst>
                                          <p:attrName>style.visibility</p:attrName>
                                        </p:attrNameLst>
                                      </p:cBhvr>
                                      <p:to>
                                        <p:strVal val="visible"/>
                                      </p:to>
                                    </p:set>
                                    <p:anim calcmode="lin" valueType="num">
                                      <p:cBhvr>
                                        <p:cTn id="15" dur="1000" fill="hold"/>
                                        <p:tgtEl>
                                          <p:spTgt spid="1046"/>
                                        </p:tgtEl>
                                        <p:attrNameLst>
                                          <p:attrName>ppt_w</p:attrName>
                                        </p:attrNameLst>
                                      </p:cBhvr>
                                      <p:tavLst>
                                        <p:tav tm="0">
                                          <p:val>
                                            <p:fltVal val="0"/>
                                          </p:val>
                                        </p:tav>
                                        <p:tav tm="100000">
                                          <p:val>
                                            <p:strVal val="#ppt_w"/>
                                          </p:val>
                                        </p:tav>
                                      </p:tavLst>
                                    </p:anim>
                                    <p:anim calcmode="lin" valueType="num">
                                      <p:cBhvr>
                                        <p:cTn id="16" dur="1000" fill="hold"/>
                                        <p:tgtEl>
                                          <p:spTgt spid="1046"/>
                                        </p:tgtEl>
                                        <p:attrNameLst>
                                          <p:attrName>ppt_h</p:attrName>
                                        </p:attrNameLst>
                                      </p:cBhvr>
                                      <p:tavLst>
                                        <p:tav tm="0">
                                          <p:val>
                                            <p:fltVal val="0"/>
                                          </p:val>
                                        </p:tav>
                                        <p:tav tm="100000">
                                          <p:val>
                                            <p:strVal val="#ppt_h"/>
                                          </p:val>
                                        </p:tav>
                                      </p:tavLst>
                                    </p:anim>
                                    <p:anim calcmode="lin" valueType="num">
                                      <p:cBhvr>
                                        <p:cTn id="17" dur="1000" fill="hold"/>
                                        <p:tgtEl>
                                          <p:spTgt spid="1046"/>
                                        </p:tgtEl>
                                        <p:attrNameLst>
                                          <p:attrName>style.rotation</p:attrName>
                                        </p:attrNameLst>
                                      </p:cBhvr>
                                      <p:tavLst>
                                        <p:tav tm="0">
                                          <p:val>
                                            <p:fltVal val="90"/>
                                          </p:val>
                                        </p:tav>
                                        <p:tav tm="100000">
                                          <p:val>
                                            <p:fltVal val="0"/>
                                          </p:val>
                                        </p:tav>
                                      </p:tavLst>
                                    </p:anim>
                                    <p:animEffect transition="in" filter="fade">
                                      <p:cBhvr>
                                        <p:cTn id="18" dur="1000"/>
                                        <p:tgtEl>
                                          <p:spTgt spid="1046"/>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1048"/>
                                        </p:tgtEl>
                                        <p:attrNameLst>
                                          <p:attrName>style.visibility</p:attrName>
                                        </p:attrNameLst>
                                      </p:cBhvr>
                                      <p:to>
                                        <p:strVal val="visible"/>
                                      </p:to>
                                    </p:set>
                                    <p:anim calcmode="lin" valueType="num">
                                      <p:cBhvr>
                                        <p:cTn id="23" dur="1000" fill="hold"/>
                                        <p:tgtEl>
                                          <p:spTgt spid="1048"/>
                                        </p:tgtEl>
                                        <p:attrNameLst>
                                          <p:attrName>ppt_w</p:attrName>
                                        </p:attrNameLst>
                                      </p:cBhvr>
                                      <p:tavLst>
                                        <p:tav tm="0">
                                          <p:val>
                                            <p:fltVal val="0"/>
                                          </p:val>
                                        </p:tav>
                                        <p:tav tm="100000">
                                          <p:val>
                                            <p:strVal val="#ppt_w"/>
                                          </p:val>
                                        </p:tav>
                                      </p:tavLst>
                                    </p:anim>
                                    <p:anim calcmode="lin" valueType="num">
                                      <p:cBhvr>
                                        <p:cTn id="24" dur="1000" fill="hold"/>
                                        <p:tgtEl>
                                          <p:spTgt spid="1048"/>
                                        </p:tgtEl>
                                        <p:attrNameLst>
                                          <p:attrName>ppt_h</p:attrName>
                                        </p:attrNameLst>
                                      </p:cBhvr>
                                      <p:tavLst>
                                        <p:tav tm="0">
                                          <p:val>
                                            <p:fltVal val="0"/>
                                          </p:val>
                                        </p:tav>
                                        <p:tav tm="100000">
                                          <p:val>
                                            <p:strVal val="#ppt_h"/>
                                          </p:val>
                                        </p:tav>
                                      </p:tavLst>
                                    </p:anim>
                                    <p:anim calcmode="lin" valueType="num">
                                      <p:cBhvr>
                                        <p:cTn id="25" dur="1000" fill="hold"/>
                                        <p:tgtEl>
                                          <p:spTgt spid="1048"/>
                                        </p:tgtEl>
                                        <p:attrNameLst>
                                          <p:attrName>style.rotation</p:attrName>
                                        </p:attrNameLst>
                                      </p:cBhvr>
                                      <p:tavLst>
                                        <p:tav tm="0">
                                          <p:val>
                                            <p:fltVal val="90"/>
                                          </p:val>
                                        </p:tav>
                                        <p:tav tm="100000">
                                          <p:val>
                                            <p:fltVal val="0"/>
                                          </p:val>
                                        </p:tav>
                                      </p:tavLst>
                                    </p:anim>
                                    <p:animEffect transition="in" filter="fade">
                                      <p:cBhvr>
                                        <p:cTn id="26" dur="1000"/>
                                        <p:tgtEl>
                                          <p:spTgt spid="1048"/>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1050"/>
                                        </p:tgtEl>
                                        <p:attrNameLst>
                                          <p:attrName>style.visibility</p:attrName>
                                        </p:attrNameLst>
                                      </p:cBhvr>
                                      <p:to>
                                        <p:strVal val="visible"/>
                                      </p:to>
                                    </p:set>
                                    <p:anim calcmode="lin" valueType="num">
                                      <p:cBhvr>
                                        <p:cTn id="31" dur="1000" fill="hold"/>
                                        <p:tgtEl>
                                          <p:spTgt spid="1050"/>
                                        </p:tgtEl>
                                        <p:attrNameLst>
                                          <p:attrName>ppt_w</p:attrName>
                                        </p:attrNameLst>
                                      </p:cBhvr>
                                      <p:tavLst>
                                        <p:tav tm="0">
                                          <p:val>
                                            <p:fltVal val="0"/>
                                          </p:val>
                                        </p:tav>
                                        <p:tav tm="100000">
                                          <p:val>
                                            <p:strVal val="#ppt_w"/>
                                          </p:val>
                                        </p:tav>
                                      </p:tavLst>
                                    </p:anim>
                                    <p:anim calcmode="lin" valueType="num">
                                      <p:cBhvr>
                                        <p:cTn id="32" dur="1000" fill="hold"/>
                                        <p:tgtEl>
                                          <p:spTgt spid="1050"/>
                                        </p:tgtEl>
                                        <p:attrNameLst>
                                          <p:attrName>ppt_h</p:attrName>
                                        </p:attrNameLst>
                                      </p:cBhvr>
                                      <p:tavLst>
                                        <p:tav tm="0">
                                          <p:val>
                                            <p:fltVal val="0"/>
                                          </p:val>
                                        </p:tav>
                                        <p:tav tm="100000">
                                          <p:val>
                                            <p:strVal val="#ppt_h"/>
                                          </p:val>
                                        </p:tav>
                                      </p:tavLst>
                                    </p:anim>
                                    <p:anim calcmode="lin" valueType="num">
                                      <p:cBhvr>
                                        <p:cTn id="33" dur="1000" fill="hold"/>
                                        <p:tgtEl>
                                          <p:spTgt spid="1050"/>
                                        </p:tgtEl>
                                        <p:attrNameLst>
                                          <p:attrName>style.rotation</p:attrName>
                                        </p:attrNameLst>
                                      </p:cBhvr>
                                      <p:tavLst>
                                        <p:tav tm="0">
                                          <p:val>
                                            <p:fltVal val="90"/>
                                          </p:val>
                                        </p:tav>
                                        <p:tav tm="100000">
                                          <p:val>
                                            <p:fltVal val="0"/>
                                          </p:val>
                                        </p:tav>
                                      </p:tavLst>
                                    </p:anim>
                                    <p:animEffect transition="in" filter="fade">
                                      <p:cBhvr>
                                        <p:cTn id="34" dur="1000"/>
                                        <p:tgtEl>
                                          <p:spTgt spid="1050"/>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1032"/>
                                        </p:tgtEl>
                                        <p:attrNameLst>
                                          <p:attrName>style.visibility</p:attrName>
                                        </p:attrNameLst>
                                      </p:cBhvr>
                                      <p:to>
                                        <p:strVal val="visible"/>
                                      </p:to>
                                    </p:set>
                                    <p:anim calcmode="lin" valueType="num">
                                      <p:cBhvr>
                                        <p:cTn id="39" dur="1000" fill="hold"/>
                                        <p:tgtEl>
                                          <p:spTgt spid="1032"/>
                                        </p:tgtEl>
                                        <p:attrNameLst>
                                          <p:attrName>ppt_w</p:attrName>
                                        </p:attrNameLst>
                                      </p:cBhvr>
                                      <p:tavLst>
                                        <p:tav tm="0">
                                          <p:val>
                                            <p:fltVal val="0"/>
                                          </p:val>
                                        </p:tav>
                                        <p:tav tm="100000">
                                          <p:val>
                                            <p:strVal val="#ppt_w"/>
                                          </p:val>
                                        </p:tav>
                                      </p:tavLst>
                                    </p:anim>
                                    <p:anim calcmode="lin" valueType="num">
                                      <p:cBhvr>
                                        <p:cTn id="40" dur="1000" fill="hold"/>
                                        <p:tgtEl>
                                          <p:spTgt spid="1032"/>
                                        </p:tgtEl>
                                        <p:attrNameLst>
                                          <p:attrName>ppt_h</p:attrName>
                                        </p:attrNameLst>
                                      </p:cBhvr>
                                      <p:tavLst>
                                        <p:tav tm="0">
                                          <p:val>
                                            <p:fltVal val="0"/>
                                          </p:val>
                                        </p:tav>
                                        <p:tav tm="100000">
                                          <p:val>
                                            <p:strVal val="#ppt_h"/>
                                          </p:val>
                                        </p:tav>
                                      </p:tavLst>
                                    </p:anim>
                                    <p:anim calcmode="lin" valueType="num">
                                      <p:cBhvr>
                                        <p:cTn id="41" dur="1000" fill="hold"/>
                                        <p:tgtEl>
                                          <p:spTgt spid="1032"/>
                                        </p:tgtEl>
                                        <p:attrNameLst>
                                          <p:attrName>style.rotation</p:attrName>
                                        </p:attrNameLst>
                                      </p:cBhvr>
                                      <p:tavLst>
                                        <p:tav tm="0">
                                          <p:val>
                                            <p:fltVal val="90"/>
                                          </p:val>
                                        </p:tav>
                                        <p:tav tm="100000">
                                          <p:val>
                                            <p:fltVal val="0"/>
                                          </p:val>
                                        </p:tav>
                                      </p:tavLst>
                                    </p:anim>
                                    <p:animEffect transition="in" filter="fade">
                                      <p:cBhvr>
                                        <p:cTn id="42" dur="1000"/>
                                        <p:tgtEl>
                                          <p:spTgt spid="1032"/>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nodeType="clickEffect">
                                  <p:stCondLst>
                                    <p:cond delay="0"/>
                                  </p:stCondLst>
                                  <p:childTnLst>
                                    <p:set>
                                      <p:cBhvr>
                                        <p:cTn id="46" dur="1" fill="hold">
                                          <p:stCondLst>
                                            <p:cond delay="0"/>
                                          </p:stCondLst>
                                        </p:cTn>
                                        <p:tgtEl>
                                          <p:spTgt spid="1040"/>
                                        </p:tgtEl>
                                        <p:attrNameLst>
                                          <p:attrName>style.visibility</p:attrName>
                                        </p:attrNameLst>
                                      </p:cBhvr>
                                      <p:to>
                                        <p:strVal val="visible"/>
                                      </p:to>
                                    </p:set>
                                    <p:anim calcmode="lin" valueType="num">
                                      <p:cBhvr>
                                        <p:cTn id="47" dur="1000" fill="hold"/>
                                        <p:tgtEl>
                                          <p:spTgt spid="1040"/>
                                        </p:tgtEl>
                                        <p:attrNameLst>
                                          <p:attrName>ppt_w</p:attrName>
                                        </p:attrNameLst>
                                      </p:cBhvr>
                                      <p:tavLst>
                                        <p:tav tm="0">
                                          <p:val>
                                            <p:fltVal val="0"/>
                                          </p:val>
                                        </p:tav>
                                        <p:tav tm="100000">
                                          <p:val>
                                            <p:strVal val="#ppt_w"/>
                                          </p:val>
                                        </p:tav>
                                      </p:tavLst>
                                    </p:anim>
                                    <p:anim calcmode="lin" valueType="num">
                                      <p:cBhvr>
                                        <p:cTn id="48" dur="1000" fill="hold"/>
                                        <p:tgtEl>
                                          <p:spTgt spid="1040"/>
                                        </p:tgtEl>
                                        <p:attrNameLst>
                                          <p:attrName>ppt_h</p:attrName>
                                        </p:attrNameLst>
                                      </p:cBhvr>
                                      <p:tavLst>
                                        <p:tav tm="0">
                                          <p:val>
                                            <p:fltVal val="0"/>
                                          </p:val>
                                        </p:tav>
                                        <p:tav tm="100000">
                                          <p:val>
                                            <p:strVal val="#ppt_h"/>
                                          </p:val>
                                        </p:tav>
                                      </p:tavLst>
                                    </p:anim>
                                    <p:anim calcmode="lin" valueType="num">
                                      <p:cBhvr>
                                        <p:cTn id="49" dur="1000" fill="hold"/>
                                        <p:tgtEl>
                                          <p:spTgt spid="1040"/>
                                        </p:tgtEl>
                                        <p:attrNameLst>
                                          <p:attrName>style.rotation</p:attrName>
                                        </p:attrNameLst>
                                      </p:cBhvr>
                                      <p:tavLst>
                                        <p:tav tm="0">
                                          <p:val>
                                            <p:fltVal val="90"/>
                                          </p:val>
                                        </p:tav>
                                        <p:tav tm="100000">
                                          <p:val>
                                            <p:fltVal val="0"/>
                                          </p:val>
                                        </p:tav>
                                      </p:tavLst>
                                    </p:anim>
                                    <p:animEffect transition="in" filter="fade">
                                      <p:cBhvr>
                                        <p:cTn id="50" dur="1000"/>
                                        <p:tgtEl>
                                          <p:spTgt spid="1040"/>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nodeType="clickEffect">
                                  <p:stCondLst>
                                    <p:cond delay="0"/>
                                  </p:stCondLst>
                                  <p:childTnLst>
                                    <p:set>
                                      <p:cBhvr>
                                        <p:cTn id="54" dur="1" fill="hold">
                                          <p:stCondLst>
                                            <p:cond delay="0"/>
                                          </p:stCondLst>
                                        </p:cTn>
                                        <p:tgtEl>
                                          <p:spTgt spid="1042"/>
                                        </p:tgtEl>
                                        <p:attrNameLst>
                                          <p:attrName>style.visibility</p:attrName>
                                        </p:attrNameLst>
                                      </p:cBhvr>
                                      <p:to>
                                        <p:strVal val="visible"/>
                                      </p:to>
                                    </p:set>
                                    <p:anim calcmode="lin" valueType="num">
                                      <p:cBhvr>
                                        <p:cTn id="55" dur="1000" fill="hold"/>
                                        <p:tgtEl>
                                          <p:spTgt spid="1042"/>
                                        </p:tgtEl>
                                        <p:attrNameLst>
                                          <p:attrName>ppt_w</p:attrName>
                                        </p:attrNameLst>
                                      </p:cBhvr>
                                      <p:tavLst>
                                        <p:tav tm="0">
                                          <p:val>
                                            <p:fltVal val="0"/>
                                          </p:val>
                                        </p:tav>
                                        <p:tav tm="100000">
                                          <p:val>
                                            <p:strVal val="#ppt_w"/>
                                          </p:val>
                                        </p:tav>
                                      </p:tavLst>
                                    </p:anim>
                                    <p:anim calcmode="lin" valueType="num">
                                      <p:cBhvr>
                                        <p:cTn id="56" dur="1000" fill="hold"/>
                                        <p:tgtEl>
                                          <p:spTgt spid="1042"/>
                                        </p:tgtEl>
                                        <p:attrNameLst>
                                          <p:attrName>ppt_h</p:attrName>
                                        </p:attrNameLst>
                                      </p:cBhvr>
                                      <p:tavLst>
                                        <p:tav tm="0">
                                          <p:val>
                                            <p:fltVal val="0"/>
                                          </p:val>
                                        </p:tav>
                                        <p:tav tm="100000">
                                          <p:val>
                                            <p:strVal val="#ppt_h"/>
                                          </p:val>
                                        </p:tav>
                                      </p:tavLst>
                                    </p:anim>
                                    <p:anim calcmode="lin" valueType="num">
                                      <p:cBhvr>
                                        <p:cTn id="57" dur="1000" fill="hold"/>
                                        <p:tgtEl>
                                          <p:spTgt spid="1042"/>
                                        </p:tgtEl>
                                        <p:attrNameLst>
                                          <p:attrName>style.rotation</p:attrName>
                                        </p:attrNameLst>
                                      </p:cBhvr>
                                      <p:tavLst>
                                        <p:tav tm="0">
                                          <p:val>
                                            <p:fltVal val="90"/>
                                          </p:val>
                                        </p:tav>
                                        <p:tav tm="100000">
                                          <p:val>
                                            <p:fltVal val="0"/>
                                          </p:val>
                                        </p:tav>
                                      </p:tavLst>
                                    </p:anim>
                                    <p:animEffect transition="in" filter="fade">
                                      <p:cBhvr>
                                        <p:cTn id="58" dur="1000"/>
                                        <p:tgtEl>
                                          <p:spTgt spid="1042"/>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nodeType="clickEffect">
                                  <p:stCondLst>
                                    <p:cond delay="0"/>
                                  </p:stCondLst>
                                  <p:childTnLst>
                                    <p:set>
                                      <p:cBhvr>
                                        <p:cTn id="62" dur="1" fill="hold">
                                          <p:stCondLst>
                                            <p:cond delay="0"/>
                                          </p:stCondLst>
                                        </p:cTn>
                                        <p:tgtEl>
                                          <p:spTgt spid="1030"/>
                                        </p:tgtEl>
                                        <p:attrNameLst>
                                          <p:attrName>style.visibility</p:attrName>
                                        </p:attrNameLst>
                                      </p:cBhvr>
                                      <p:to>
                                        <p:strVal val="visible"/>
                                      </p:to>
                                    </p:set>
                                    <p:anim calcmode="lin" valueType="num">
                                      <p:cBhvr>
                                        <p:cTn id="63" dur="1000" fill="hold"/>
                                        <p:tgtEl>
                                          <p:spTgt spid="1030"/>
                                        </p:tgtEl>
                                        <p:attrNameLst>
                                          <p:attrName>ppt_w</p:attrName>
                                        </p:attrNameLst>
                                      </p:cBhvr>
                                      <p:tavLst>
                                        <p:tav tm="0">
                                          <p:val>
                                            <p:fltVal val="0"/>
                                          </p:val>
                                        </p:tav>
                                        <p:tav tm="100000">
                                          <p:val>
                                            <p:strVal val="#ppt_w"/>
                                          </p:val>
                                        </p:tav>
                                      </p:tavLst>
                                    </p:anim>
                                    <p:anim calcmode="lin" valueType="num">
                                      <p:cBhvr>
                                        <p:cTn id="64" dur="1000" fill="hold"/>
                                        <p:tgtEl>
                                          <p:spTgt spid="1030"/>
                                        </p:tgtEl>
                                        <p:attrNameLst>
                                          <p:attrName>ppt_h</p:attrName>
                                        </p:attrNameLst>
                                      </p:cBhvr>
                                      <p:tavLst>
                                        <p:tav tm="0">
                                          <p:val>
                                            <p:fltVal val="0"/>
                                          </p:val>
                                        </p:tav>
                                        <p:tav tm="100000">
                                          <p:val>
                                            <p:strVal val="#ppt_h"/>
                                          </p:val>
                                        </p:tav>
                                      </p:tavLst>
                                    </p:anim>
                                    <p:anim calcmode="lin" valueType="num">
                                      <p:cBhvr>
                                        <p:cTn id="65" dur="1000" fill="hold"/>
                                        <p:tgtEl>
                                          <p:spTgt spid="1030"/>
                                        </p:tgtEl>
                                        <p:attrNameLst>
                                          <p:attrName>style.rotation</p:attrName>
                                        </p:attrNameLst>
                                      </p:cBhvr>
                                      <p:tavLst>
                                        <p:tav tm="0">
                                          <p:val>
                                            <p:fltVal val="90"/>
                                          </p:val>
                                        </p:tav>
                                        <p:tav tm="100000">
                                          <p:val>
                                            <p:fltVal val="0"/>
                                          </p:val>
                                        </p:tav>
                                      </p:tavLst>
                                    </p:anim>
                                    <p:animEffect transition="in" filter="fade">
                                      <p:cBhvr>
                                        <p:cTn id="66" dur="1000"/>
                                        <p:tgtEl>
                                          <p:spTgt spid="1030"/>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nodeType="clickEffect">
                                  <p:stCondLst>
                                    <p:cond delay="0"/>
                                  </p:stCondLst>
                                  <p:childTnLst>
                                    <p:set>
                                      <p:cBhvr>
                                        <p:cTn id="70" dur="1" fill="hold">
                                          <p:stCondLst>
                                            <p:cond delay="0"/>
                                          </p:stCondLst>
                                        </p:cTn>
                                        <p:tgtEl>
                                          <p:spTgt spid="1028"/>
                                        </p:tgtEl>
                                        <p:attrNameLst>
                                          <p:attrName>style.visibility</p:attrName>
                                        </p:attrNameLst>
                                      </p:cBhvr>
                                      <p:to>
                                        <p:strVal val="visible"/>
                                      </p:to>
                                    </p:set>
                                    <p:anim calcmode="lin" valueType="num">
                                      <p:cBhvr>
                                        <p:cTn id="71" dur="1000" fill="hold"/>
                                        <p:tgtEl>
                                          <p:spTgt spid="1028"/>
                                        </p:tgtEl>
                                        <p:attrNameLst>
                                          <p:attrName>ppt_w</p:attrName>
                                        </p:attrNameLst>
                                      </p:cBhvr>
                                      <p:tavLst>
                                        <p:tav tm="0">
                                          <p:val>
                                            <p:fltVal val="0"/>
                                          </p:val>
                                        </p:tav>
                                        <p:tav tm="100000">
                                          <p:val>
                                            <p:strVal val="#ppt_w"/>
                                          </p:val>
                                        </p:tav>
                                      </p:tavLst>
                                    </p:anim>
                                    <p:anim calcmode="lin" valueType="num">
                                      <p:cBhvr>
                                        <p:cTn id="72" dur="1000" fill="hold"/>
                                        <p:tgtEl>
                                          <p:spTgt spid="1028"/>
                                        </p:tgtEl>
                                        <p:attrNameLst>
                                          <p:attrName>ppt_h</p:attrName>
                                        </p:attrNameLst>
                                      </p:cBhvr>
                                      <p:tavLst>
                                        <p:tav tm="0">
                                          <p:val>
                                            <p:fltVal val="0"/>
                                          </p:val>
                                        </p:tav>
                                        <p:tav tm="100000">
                                          <p:val>
                                            <p:strVal val="#ppt_h"/>
                                          </p:val>
                                        </p:tav>
                                      </p:tavLst>
                                    </p:anim>
                                    <p:anim calcmode="lin" valueType="num">
                                      <p:cBhvr>
                                        <p:cTn id="73" dur="1000" fill="hold"/>
                                        <p:tgtEl>
                                          <p:spTgt spid="1028"/>
                                        </p:tgtEl>
                                        <p:attrNameLst>
                                          <p:attrName>style.rotation</p:attrName>
                                        </p:attrNameLst>
                                      </p:cBhvr>
                                      <p:tavLst>
                                        <p:tav tm="0">
                                          <p:val>
                                            <p:fltVal val="90"/>
                                          </p:val>
                                        </p:tav>
                                        <p:tav tm="100000">
                                          <p:val>
                                            <p:fltVal val="0"/>
                                          </p:val>
                                        </p:tav>
                                      </p:tavLst>
                                    </p:anim>
                                    <p:animEffect transition="in" filter="fade">
                                      <p:cBhvr>
                                        <p:cTn id="74" dur="1000"/>
                                        <p:tgtEl>
                                          <p:spTgt spid="1028"/>
                                        </p:tgtEl>
                                      </p:cBhvr>
                                    </p:animEffect>
                                  </p:childTnLst>
                                </p:cTn>
                              </p:par>
                            </p:childTnLst>
                          </p:cTn>
                        </p:par>
                      </p:childTnLst>
                    </p:cTn>
                  </p:par>
                  <p:par>
                    <p:cTn id="75" fill="hold">
                      <p:stCondLst>
                        <p:cond delay="indefinite"/>
                      </p:stCondLst>
                      <p:childTnLst>
                        <p:par>
                          <p:cTn id="76" fill="hold">
                            <p:stCondLst>
                              <p:cond delay="0"/>
                            </p:stCondLst>
                            <p:childTnLst>
                              <p:par>
                                <p:cTn id="77" presetID="31" presetClass="entr" presetSubtype="0" fill="hold" nodeType="clickEffect">
                                  <p:stCondLst>
                                    <p:cond delay="0"/>
                                  </p:stCondLst>
                                  <p:childTnLst>
                                    <p:set>
                                      <p:cBhvr>
                                        <p:cTn id="78" dur="1" fill="hold">
                                          <p:stCondLst>
                                            <p:cond delay="0"/>
                                          </p:stCondLst>
                                        </p:cTn>
                                        <p:tgtEl>
                                          <p:spTgt spid="1044"/>
                                        </p:tgtEl>
                                        <p:attrNameLst>
                                          <p:attrName>style.visibility</p:attrName>
                                        </p:attrNameLst>
                                      </p:cBhvr>
                                      <p:to>
                                        <p:strVal val="visible"/>
                                      </p:to>
                                    </p:set>
                                    <p:anim calcmode="lin" valueType="num">
                                      <p:cBhvr>
                                        <p:cTn id="79" dur="1000" fill="hold"/>
                                        <p:tgtEl>
                                          <p:spTgt spid="1044"/>
                                        </p:tgtEl>
                                        <p:attrNameLst>
                                          <p:attrName>ppt_w</p:attrName>
                                        </p:attrNameLst>
                                      </p:cBhvr>
                                      <p:tavLst>
                                        <p:tav tm="0">
                                          <p:val>
                                            <p:fltVal val="0"/>
                                          </p:val>
                                        </p:tav>
                                        <p:tav tm="100000">
                                          <p:val>
                                            <p:strVal val="#ppt_w"/>
                                          </p:val>
                                        </p:tav>
                                      </p:tavLst>
                                    </p:anim>
                                    <p:anim calcmode="lin" valueType="num">
                                      <p:cBhvr>
                                        <p:cTn id="80" dur="1000" fill="hold"/>
                                        <p:tgtEl>
                                          <p:spTgt spid="1044"/>
                                        </p:tgtEl>
                                        <p:attrNameLst>
                                          <p:attrName>ppt_h</p:attrName>
                                        </p:attrNameLst>
                                      </p:cBhvr>
                                      <p:tavLst>
                                        <p:tav tm="0">
                                          <p:val>
                                            <p:fltVal val="0"/>
                                          </p:val>
                                        </p:tav>
                                        <p:tav tm="100000">
                                          <p:val>
                                            <p:strVal val="#ppt_h"/>
                                          </p:val>
                                        </p:tav>
                                      </p:tavLst>
                                    </p:anim>
                                    <p:anim calcmode="lin" valueType="num">
                                      <p:cBhvr>
                                        <p:cTn id="81" dur="1000" fill="hold"/>
                                        <p:tgtEl>
                                          <p:spTgt spid="1044"/>
                                        </p:tgtEl>
                                        <p:attrNameLst>
                                          <p:attrName>style.rotation</p:attrName>
                                        </p:attrNameLst>
                                      </p:cBhvr>
                                      <p:tavLst>
                                        <p:tav tm="0">
                                          <p:val>
                                            <p:fltVal val="90"/>
                                          </p:val>
                                        </p:tav>
                                        <p:tav tm="100000">
                                          <p:val>
                                            <p:fltVal val="0"/>
                                          </p:val>
                                        </p:tav>
                                      </p:tavLst>
                                    </p:anim>
                                    <p:animEffect transition="in" filter="fade">
                                      <p:cBhvr>
                                        <p:cTn id="82" dur="1000"/>
                                        <p:tgtEl>
                                          <p:spTgt spid="1044"/>
                                        </p:tgtEl>
                                      </p:cBhvr>
                                    </p:animEffect>
                                  </p:childTnLst>
                                </p:cTn>
                              </p:par>
                            </p:childTnLst>
                          </p:cTn>
                        </p:par>
                      </p:childTnLst>
                    </p:cTn>
                  </p:par>
                  <p:par>
                    <p:cTn id="83" fill="hold">
                      <p:stCondLst>
                        <p:cond delay="indefinite"/>
                      </p:stCondLst>
                      <p:childTnLst>
                        <p:par>
                          <p:cTn id="84" fill="hold">
                            <p:stCondLst>
                              <p:cond delay="0"/>
                            </p:stCondLst>
                            <p:childTnLst>
                              <p:par>
                                <p:cTn id="85" presetID="31" presetClass="entr" presetSubtype="0" fill="hold" nodeType="clickEffect">
                                  <p:stCondLst>
                                    <p:cond delay="0"/>
                                  </p:stCondLst>
                                  <p:childTnLst>
                                    <p:set>
                                      <p:cBhvr>
                                        <p:cTn id="86" dur="1" fill="hold">
                                          <p:stCondLst>
                                            <p:cond delay="0"/>
                                          </p:stCondLst>
                                        </p:cTn>
                                        <p:tgtEl>
                                          <p:spTgt spid="1026"/>
                                        </p:tgtEl>
                                        <p:attrNameLst>
                                          <p:attrName>style.visibility</p:attrName>
                                        </p:attrNameLst>
                                      </p:cBhvr>
                                      <p:to>
                                        <p:strVal val="visible"/>
                                      </p:to>
                                    </p:set>
                                    <p:anim calcmode="lin" valueType="num">
                                      <p:cBhvr>
                                        <p:cTn id="87" dur="1000" fill="hold"/>
                                        <p:tgtEl>
                                          <p:spTgt spid="1026"/>
                                        </p:tgtEl>
                                        <p:attrNameLst>
                                          <p:attrName>ppt_w</p:attrName>
                                        </p:attrNameLst>
                                      </p:cBhvr>
                                      <p:tavLst>
                                        <p:tav tm="0">
                                          <p:val>
                                            <p:fltVal val="0"/>
                                          </p:val>
                                        </p:tav>
                                        <p:tav tm="100000">
                                          <p:val>
                                            <p:strVal val="#ppt_w"/>
                                          </p:val>
                                        </p:tav>
                                      </p:tavLst>
                                    </p:anim>
                                    <p:anim calcmode="lin" valueType="num">
                                      <p:cBhvr>
                                        <p:cTn id="88" dur="1000" fill="hold"/>
                                        <p:tgtEl>
                                          <p:spTgt spid="1026"/>
                                        </p:tgtEl>
                                        <p:attrNameLst>
                                          <p:attrName>ppt_h</p:attrName>
                                        </p:attrNameLst>
                                      </p:cBhvr>
                                      <p:tavLst>
                                        <p:tav tm="0">
                                          <p:val>
                                            <p:fltVal val="0"/>
                                          </p:val>
                                        </p:tav>
                                        <p:tav tm="100000">
                                          <p:val>
                                            <p:strVal val="#ppt_h"/>
                                          </p:val>
                                        </p:tav>
                                      </p:tavLst>
                                    </p:anim>
                                    <p:anim calcmode="lin" valueType="num">
                                      <p:cBhvr>
                                        <p:cTn id="89" dur="1000" fill="hold"/>
                                        <p:tgtEl>
                                          <p:spTgt spid="1026"/>
                                        </p:tgtEl>
                                        <p:attrNameLst>
                                          <p:attrName>style.rotation</p:attrName>
                                        </p:attrNameLst>
                                      </p:cBhvr>
                                      <p:tavLst>
                                        <p:tav tm="0">
                                          <p:val>
                                            <p:fltVal val="90"/>
                                          </p:val>
                                        </p:tav>
                                        <p:tav tm="100000">
                                          <p:val>
                                            <p:fltVal val="0"/>
                                          </p:val>
                                        </p:tav>
                                      </p:tavLst>
                                    </p:anim>
                                    <p:animEffect transition="in" filter="fade">
                                      <p:cBhvr>
                                        <p:cTn id="90"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368152"/>
          </a:xfrm>
        </p:spPr>
        <p:txBody>
          <a:bodyPr>
            <a:normAutofit/>
          </a:bodyPr>
          <a:lstStyle/>
          <a:p>
            <a:pPr marL="0" indent="0" algn="ctr">
              <a:buNone/>
            </a:pPr>
            <a:r>
              <a:rPr lang="es-CO" sz="3600" b="1" i="1" u="sng" dirty="0">
                <a:solidFill>
                  <a:srgbClr val="FF0000"/>
                </a:solidFill>
              </a:rPr>
              <a:t>¿Cómo aparece en el tiempo del fin este librito </a:t>
            </a:r>
            <a:r>
              <a:rPr lang="es-CO" sz="3600" b="1" i="1" u="sng" dirty="0" err="1">
                <a:solidFill>
                  <a:srgbClr val="FF0000"/>
                </a:solidFill>
              </a:rPr>
              <a:t>profetico</a:t>
            </a:r>
            <a:r>
              <a:rPr lang="es-CO" sz="3600" b="1" i="1" u="sng" dirty="0" smtClean="0">
                <a:solidFill>
                  <a:srgbClr val="FF0000"/>
                </a:solidFill>
              </a:rPr>
              <a:t>?</a:t>
            </a:r>
            <a:endParaRPr lang="es-CO" sz="3600" b="1" i="1" u="sng" dirty="0">
              <a:solidFill>
                <a:srgbClr val="FF0000"/>
              </a:solidFill>
            </a:endParaRPr>
          </a:p>
        </p:txBody>
      </p:sp>
      <p:sp>
        <p:nvSpPr>
          <p:cNvPr id="4" name="3 Rectángulo"/>
          <p:cNvSpPr/>
          <p:nvPr/>
        </p:nvSpPr>
        <p:spPr>
          <a:xfrm>
            <a:off x="254968" y="2420308"/>
            <a:ext cx="5040560" cy="3970318"/>
          </a:xfrm>
          <a:prstGeom prst="rect">
            <a:avLst/>
          </a:prstGeom>
        </p:spPr>
        <p:txBody>
          <a:bodyPr wrap="square">
            <a:spAutoFit/>
          </a:bodyPr>
          <a:lstStyle/>
          <a:p>
            <a:pPr algn="ctr"/>
            <a:r>
              <a:rPr lang="es-CO" sz="2800" dirty="0">
                <a:solidFill>
                  <a:srgbClr val="FF0000"/>
                </a:solidFill>
              </a:rPr>
              <a:t>Apoc.10:1,2.</a:t>
            </a:r>
            <a:r>
              <a:rPr lang="es-CO" sz="2800" b="1" baseline="30000" dirty="0"/>
              <a:t> </a:t>
            </a:r>
            <a:r>
              <a:rPr lang="es-CO" sz="2800" dirty="0"/>
              <a:t>Vi descender del cielo a otro ángel fuerte, envuelto en una nube, con el arco iris sobre su cabeza; y su rostro era como el sol, y sus pies como columnas de fuego. </a:t>
            </a:r>
            <a:r>
              <a:rPr lang="es-CO" sz="2800" b="1" baseline="30000" dirty="0"/>
              <a:t>2 </a:t>
            </a:r>
            <a:r>
              <a:rPr lang="es-CO" sz="2800" dirty="0"/>
              <a:t>Tenía en su mano un librito abierto; y puso su pie derecho sobre el mar, y el izquierdo sobre la tierra;</a:t>
            </a:r>
            <a:endParaRPr lang="es-CO" sz="2800" dirty="0">
              <a:solidFill>
                <a:srgbClr val="FF0000"/>
              </a:solidFill>
            </a:endParaRPr>
          </a:p>
        </p:txBody>
      </p:sp>
      <p:pic>
        <p:nvPicPr>
          <p:cNvPr id="2050" name="Picture 2" descr="http://t1.gstatic.com/images?q=tbn:ANd9GcQQBwv4GZfCwk3TgBS24zNH6IfvAMhlC1cbnTIn3AqOoxp8Kov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2204865"/>
            <a:ext cx="2448272" cy="2592287"/>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5436096" y="4801145"/>
            <a:ext cx="3707904" cy="1938992"/>
          </a:xfrm>
          <a:prstGeom prst="rect">
            <a:avLst/>
          </a:prstGeom>
        </p:spPr>
        <p:txBody>
          <a:bodyPr wrap="square">
            <a:spAutoFit/>
          </a:bodyPr>
          <a:lstStyle/>
          <a:p>
            <a:pPr algn="ctr"/>
            <a:r>
              <a:rPr lang="es-CO" dirty="0"/>
              <a:t> </a:t>
            </a:r>
            <a:r>
              <a:rPr lang="es-CO" sz="2000" b="1" dirty="0">
                <a:solidFill>
                  <a:srgbClr val="FF0000"/>
                </a:solidFill>
              </a:rPr>
              <a:t>El hecho de que el ángel esté de pie sobre el mar y la tierra, sugiere la proclamación mundial de su mensaje y también su poder y autoridad sobre el mundo. </a:t>
            </a:r>
          </a:p>
        </p:txBody>
      </p:sp>
    </p:spTree>
    <p:extLst>
      <p:ext uri="{BB962C8B-B14F-4D97-AF65-F5344CB8AC3E}">
        <p14:creationId xmlns:p14="http://schemas.microsoft.com/office/powerpoint/2010/main" val="3755153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2050"/>
                                        </p:tgtEl>
                                        <p:attrNameLst>
                                          <p:attrName>style.visibility</p:attrName>
                                        </p:attrNameLst>
                                      </p:cBhvr>
                                      <p:to>
                                        <p:strVal val="visible"/>
                                      </p:to>
                                    </p:set>
                                    <p:anim calcmode="lin" valueType="num">
                                      <p:cBhvr>
                                        <p:cTn id="14" dur="1000" fill="hold"/>
                                        <p:tgtEl>
                                          <p:spTgt spid="2050"/>
                                        </p:tgtEl>
                                        <p:attrNameLst>
                                          <p:attrName>ppt_w</p:attrName>
                                        </p:attrNameLst>
                                      </p:cBhvr>
                                      <p:tavLst>
                                        <p:tav tm="0">
                                          <p:val>
                                            <p:fltVal val="0"/>
                                          </p:val>
                                        </p:tav>
                                        <p:tav tm="100000">
                                          <p:val>
                                            <p:strVal val="#ppt_w"/>
                                          </p:val>
                                        </p:tav>
                                      </p:tavLst>
                                    </p:anim>
                                    <p:anim calcmode="lin" valueType="num">
                                      <p:cBhvr>
                                        <p:cTn id="15" dur="1000" fill="hold"/>
                                        <p:tgtEl>
                                          <p:spTgt spid="2050"/>
                                        </p:tgtEl>
                                        <p:attrNameLst>
                                          <p:attrName>ppt_h</p:attrName>
                                        </p:attrNameLst>
                                      </p:cBhvr>
                                      <p:tavLst>
                                        <p:tav tm="0">
                                          <p:val>
                                            <p:fltVal val="0"/>
                                          </p:val>
                                        </p:tav>
                                        <p:tav tm="100000">
                                          <p:val>
                                            <p:strVal val="#ppt_h"/>
                                          </p:val>
                                        </p:tav>
                                      </p:tavLst>
                                    </p:anim>
                                    <p:anim calcmode="lin" valueType="num">
                                      <p:cBhvr>
                                        <p:cTn id="16" dur="1000" fill="hold"/>
                                        <p:tgtEl>
                                          <p:spTgt spid="2050"/>
                                        </p:tgtEl>
                                        <p:attrNameLst>
                                          <p:attrName>style.rotation</p:attrName>
                                        </p:attrNameLst>
                                      </p:cBhvr>
                                      <p:tavLst>
                                        <p:tav tm="0">
                                          <p:val>
                                            <p:fltVal val="90"/>
                                          </p:val>
                                        </p:tav>
                                        <p:tav tm="100000">
                                          <p:val>
                                            <p:fltVal val="0"/>
                                          </p:val>
                                        </p:tav>
                                      </p:tavLst>
                                    </p:anim>
                                    <p:animEffect transition="in" filter="fade">
                                      <p:cBhvr>
                                        <p:cTn id="17" dur="1000"/>
                                        <p:tgtEl>
                                          <p:spTgt spid="2050"/>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
                                          </p:val>
                                        </p:tav>
                                        <p:tav tm="100000">
                                          <p:val>
                                            <p:strVal val="#ppt_x"/>
                                          </p:val>
                                        </p:tav>
                                      </p:tavLst>
                                    </p:anim>
                                    <p:anim calcmode="lin" valueType="num">
                                      <p:cBhvr>
                                        <p:cTn id="3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fontScale="85000" lnSpcReduction="10000"/>
          </a:bodyPr>
          <a:lstStyle/>
          <a:p>
            <a:pPr marL="0" indent="0" algn="ctr">
              <a:buNone/>
            </a:pPr>
            <a:r>
              <a:rPr lang="es-CO" dirty="0"/>
              <a:t>Evidentemente es un ángel distinto de los que retienen los cuatro </a:t>
            </a:r>
            <a:r>
              <a:rPr lang="es-CO" dirty="0" smtClean="0"/>
              <a:t>vientos, </a:t>
            </a:r>
            <a:r>
              <a:rPr lang="es-CO" dirty="0"/>
              <a:t>de los que tocan las siete </a:t>
            </a:r>
            <a:r>
              <a:rPr lang="es-CO" dirty="0" smtClean="0"/>
              <a:t>trompetas, </a:t>
            </a:r>
            <a:r>
              <a:rPr lang="es-CO" dirty="0"/>
              <a:t>del ángel ante el </a:t>
            </a:r>
            <a:r>
              <a:rPr lang="es-CO" dirty="0" smtClean="0"/>
              <a:t>altar </a:t>
            </a:r>
            <a:r>
              <a:rPr lang="es-CO" dirty="0"/>
              <a:t>y de los que están junto al río </a:t>
            </a:r>
            <a:r>
              <a:rPr lang="es-CO" dirty="0" smtClean="0"/>
              <a:t>Eufrates.  </a:t>
            </a:r>
            <a:r>
              <a:rPr lang="es-CO" dirty="0"/>
              <a:t>Este ángel puede ser identificado como </a:t>
            </a:r>
            <a:r>
              <a:rPr lang="es-CO" dirty="0" smtClean="0"/>
              <a:t>Cristo, que había venido para abrir el librito que fue sellado por Daniel, ya que tiene todos las características que lo relacionan con Él.</a:t>
            </a:r>
          </a:p>
          <a:p>
            <a:pPr marL="0" indent="0">
              <a:buNone/>
            </a:pPr>
            <a:endParaRPr lang="es-CO" dirty="0"/>
          </a:p>
          <a:p>
            <a:pPr marL="0" indent="0" algn="ctr">
              <a:buNone/>
            </a:pPr>
            <a:r>
              <a:rPr lang="es-CO" dirty="0"/>
              <a:t> Esta admonición se </a:t>
            </a:r>
            <a:r>
              <a:rPr lang="es-CO" dirty="0" smtClean="0"/>
              <a:t>aplica </a:t>
            </a:r>
            <a:r>
              <a:rPr lang="es-CO" dirty="0"/>
              <a:t>particularmente a la parte de las profecías de Daniel que se refieren a los últimos </a:t>
            </a:r>
            <a:r>
              <a:rPr lang="es-CO" dirty="0" smtClean="0"/>
              <a:t>días y</a:t>
            </a:r>
            <a:r>
              <a:rPr lang="es-CO" dirty="0"/>
              <a:t>, sin duda, de una manera especial a los detalles cronológicos de los 2.300 </a:t>
            </a:r>
            <a:r>
              <a:rPr lang="es-CO" dirty="0" smtClean="0"/>
              <a:t>días </a:t>
            </a:r>
            <a:r>
              <a:rPr lang="es-CO" dirty="0"/>
              <a:t>en lo que se relaciona con la predicación de los mensajes del primero, el segundo y el tercer ángel </a:t>
            </a:r>
            <a:r>
              <a:rPr lang="es-CO" dirty="0" smtClean="0"/>
              <a:t>de</a:t>
            </a:r>
            <a:r>
              <a:rPr lang="es-CO" dirty="0" smtClean="0">
                <a:solidFill>
                  <a:srgbClr val="FF0000"/>
                </a:solidFill>
              </a:rPr>
              <a:t> (Apoc.14:6-12).</a:t>
            </a:r>
            <a:endParaRPr lang="es-CO" dirty="0">
              <a:solidFill>
                <a:srgbClr val="FF0000"/>
              </a:solidFill>
            </a:endParaRPr>
          </a:p>
          <a:p>
            <a:pPr marL="0" indent="0">
              <a:buNone/>
            </a:pPr>
            <a:endParaRPr lang="es-CO" dirty="0"/>
          </a:p>
        </p:txBody>
      </p:sp>
    </p:spTree>
    <p:extLst>
      <p:ext uri="{BB962C8B-B14F-4D97-AF65-F5344CB8AC3E}">
        <p14:creationId xmlns:p14="http://schemas.microsoft.com/office/powerpoint/2010/main" val="427279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p:spPr>
        <p:txBody>
          <a:bodyPr>
            <a:normAutofit fontScale="92500" lnSpcReduction="20000"/>
          </a:bodyPr>
          <a:lstStyle/>
          <a:p>
            <a:pPr marL="0" indent="0" algn="ctr">
              <a:buNone/>
            </a:pPr>
            <a:r>
              <a:rPr lang="es-CO" dirty="0" smtClean="0"/>
              <a:t>Puesto </a:t>
            </a:r>
            <a:r>
              <a:rPr lang="es-CO" dirty="0"/>
              <a:t>que el mensaje del ángel de Apoc. 10 se refiere a tiempo, y probablemente a los acontecimientos del tiempo del fin, cuando el libro de Daniel debía ser </a:t>
            </a:r>
            <a:r>
              <a:rPr lang="es-CO" dirty="0" smtClean="0"/>
              <a:t>abierto, </a:t>
            </a:r>
            <a:r>
              <a:rPr lang="es-CO" dirty="0"/>
              <a:t>parece razonable concluir que el librito abierto en la mano del ángel era el libro de Daniel</a:t>
            </a:r>
            <a:r>
              <a:rPr lang="es-CO" dirty="0" smtClean="0"/>
              <a:t>.</a:t>
            </a:r>
          </a:p>
          <a:p>
            <a:pPr marL="0" indent="0">
              <a:buNone/>
            </a:pPr>
            <a:endParaRPr lang="es-CO" dirty="0" smtClean="0"/>
          </a:p>
          <a:p>
            <a:pPr marL="0" indent="0" algn="ctr">
              <a:buNone/>
            </a:pPr>
            <a:r>
              <a:rPr lang="es-CO" dirty="0" smtClean="0"/>
              <a:t>Con </a:t>
            </a:r>
            <a:r>
              <a:rPr lang="es-CO" dirty="0"/>
              <a:t>esta presentación que se hace a Juan del librito abierto, se revelan las porciones selladas de la profecía de Daniel, se aclara el cómputo cronológico que señala el fin de la profecía de los 2.300 días.  Por esta razón, el capítulo </a:t>
            </a:r>
            <a:r>
              <a:rPr lang="es-CO" dirty="0" smtClean="0"/>
              <a:t>10 de Apoc.  </a:t>
            </a:r>
            <a:r>
              <a:rPr lang="es-CO" dirty="0"/>
              <a:t>se enfoca en el tiempo cuando se hizo la proclamación de </a:t>
            </a:r>
            <a:r>
              <a:rPr lang="es-CO" dirty="0" smtClean="0"/>
              <a:t>los tres mensajes , </a:t>
            </a:r>
            <a:r>
              <a:rPr lang="es-CO" dirty="0"/>
              <a:t>es decir, entre 1840 y </a:t>
            </a:r>
            <a:r>
              <a:rPr lang="es-CO" dirty="0" smtClean="0"/>
              <a:t>1844.</a:t>
            </a:r>
            <a:endParaRPr lang="es-CO" dirty="0"/>
          </a:p>
        </p:txBody>
      </p:sp>
    </p:spTree>
    <p:extLst>
      <p:ext uri="{BB962C8B-B14F-4D97-AF65-F5344CB8AC3E}">
        <p14:creationId xmlns:p14="http://schemas.microsoft.com/office/powerpoint/2010/main" val="2793475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a:xfrm>
            <a:off x="457200" y="274638"/>
            <a:ext cx="3538736" cy="6466730"/>
          </a:xfrm>
        </p:spPr>
        <p:txBody>
          <a:bodyPr>
            <a:noAutofit/>
          </a:bodyPr>
          <a:lstStyle/>
          <a:p>
            <a:r>
              <a:rPr lang="es-CO" sz="2400" dirty="0" smtClean="0"/>
              <a:t>Mensaje de los tres ángeles Apoc.14:6-12.</a:t>
            </a:r>
            <a:br>
              <a:rPr lang="es-CO" sz="2400" dirty="0" smtClean="0"/>
            </a:br>
            <a:r>
              <a:rPr lang="es-CO" sz="2400" dirty="0" smtClean="0"/>
              <a:t/>
            </a:r>
            <a:br>
              <a:rPr lang="es-CO" sz="2400" dirty="0" smtClean="0"/>
            </a:br>
            <a:r>
              <a:rPr lang="es-CO" sz="2400" dirty="0" smtClean="0"/>
              <a:t>Vi </a:t>
            </a:r>
            <a:r>
              <a:rPr lang="es-CO" sz="2400" dirty="0"/>
              <a:t>volar por en medio del cielo a otro ángel, que tenía el evangelio eterno para predicarlo a los moradores de la tierra, a toda nación, tribu, lengua y pueblo</a:t>
            </a:r>
            <a:r>
              <a:rPr lang="es-CO" sz="2400" dirty="0" smtClean="0"/>
              <a:t>, </a:t>
            </a:r>
            <a:r>
              <a:rPr lang="es-CO" sz="2400" b="1" baseline="30000" dirty="0" smtClean="0"/>
              <a:t>7 </a:t>
            </a:r>
            <a:r>
              <a:rPr lang="es-CO" sz="2400" dirty="0"/>
              <a:t>diciendo a gran voz: </a:t>
            </a:r>
            <a:r>
              <a:rPr lang="es-CO" sz="2400" dirty="0" smtClean="0"/>
              <a:t>«</a:t>
            </a:r>
            <a:r>
              <a:rPr lang="es-CO" sz="2400" b="1" i="1" dirty="0" smtClean="0"/>
              <a:t>Temed </a:t>
            </a:r>
            <a:r>
              <a:rPr lang="es-CO" sz="2400" b="1" i="1" dirty="0"/>
              <a:t>a Dios, y dadle gloria, </a:t>
            </a:r>
            <a:r>
              <a:rPr lang="es-CO" sz="2400" b="1" i="1" u="sng" dirty="0"/>
              <a:t>porque la hora de su juicio ha llegado</a:t>
            </a:r>
            <a:r>
              <a:rPr lang="es-CO" sz="2400" b="1" i="1" dirty="0"/>
              <a:t>; y adorad a aquel que hizo el cielo y la tierra, el mar y las fuentes de las </a:t>
            </a:r>
            <a:r>
              <a:rPr lang="es-CO" sz="2400" b="1" i="1" dirty="0" smtClean="0"/>
              <a:t>aguas</a:t>
            </a:r>
            <a:r>
              <a:rPr lang="es-CO" sz="2400" dirty="0" smtClean="0"/>
              <a:t>»</a:t>
            </a:r>
            <a:endParaRPr lang="es-CO" sz="2400" dirty="0"/>
          </a:p>
        </p:txBody>
      </p:sp>
      <p:pic>
        <p:nvPicPr>
          <p:cNvPr id="4" name="Picture 2" descr="http://t0.gstatic.com/images?q=tbn:ANd9GcQYfRu7kswnvYsf8lNlr8tvA2BizXg9Rqo16I6YoA0RRl_ng1pBs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14800" y="79006"/>
            <a:ext cx="4896544" cy="5184576"/>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4077072" y="5379916"/>
            <a:ext cx="4734272" cy="1508105"/>
          </a:xfrm>
          <a:prstGeom prst="rect">
            <a:avLst/>
          </a:prstGeom>
        </p:spPr>
        <p:txBody>
          <a:bodyPr wrap="square">
            <a:spAutoFit/>
          </a:bodyPr>
          <a:lstStyle/>
          <a:p>
            <a:pPr algn="ctr"/>
            <a:r>
              <a:rPr lang="es-CO" sz="2000" b="1" dirty="0">
                <a:solidFill>
                  <a:srgbClr val="FF0000"/>
                </a:solidFill>
              </a:rPr>
              <a:t>Tres mensajes fundamentales: </a:t>
            </a:r>
            <a:r>
              <a:rPr lang="es-CO" sz="2400" b="1" dirty="0"/>
              <a:t>(1)</a:t>
            </a:r>
            <a:r>
              <a:rPr lang="es-CO" sz="2000" b="1" dirty="0">
                <a:solidFill>
                  <a:srgbClr val="FF0000"/>
                </a:solidFill>
              </a:rPr>
              <a:t>, </a:t>
            </a:r>
            <a:r>
              <a:rPr lang="es-CO" sz="2000" b="1" dirty="0" smtClean="0">
                <a:solidFill>
                  <a:srgbClr val="FF0000"/>
                </a:solidFill>
              </a:rPr>
              <a:t>la predicación </a:t>
            </a:r>
            <a:r>
              <a:rPr lang="es-CO" sz="2000" b="1" dirty="0">
                <a:solidFill>
                  <a:srgbClr val="FF0000"/>
                </a:solidFill>
              </a:rPr>
              <a:t>del </a:t>
            </a:r>
            <a:r>
              <a:rPr lang="es-CO" sz="2000" b="1" dirty="0" smtClean="0">
                <a:solidFill>
                  <a:srgbClr val="FF0000"/>
                </a:solidFill>
              </a:rPr>
              <a:t>Evangelio </a:t>
            </a:r>
            <a:r>
              <a:rPr lang="es-CO" sz="2400" b="1" dirty="0"/>
              <a:t>(2)</a:t>
            </a:r>
            <a:r>
              <a:rPr lang="es-CO" sz="2000" b="1" dirty="0">
                <a:solidFill>
                  <a:srgbClr val="FF0000"/>
                </a:solidFill>
              </a:rPr>
              <a:t>, Exaltación de la Ley y</a:t>
            </a:r>
            <a:r>
              <a:rPr lang="es-CO" sz="2400" b="1" dirty="0"/>
              <a:t> (3)</a:t>
            </a:r>
            <a:r>
              <a:rPr lang="es-CO" sz="2000" b="1" dirty="0">
                <a:solidFill>
                  <a:srgbClr val="FF0000"/>
                </a:solidFill>
              </a:rPr>
              <a:t>, se anuncia la </a:t>
            </a:r>
            <a:r>
              <a:rPr lang="es-CO" sz="2000" b="1" dirty="0" smtClean="0">
                <a:solidFill>
                  <a:srgbClr val="FF0000"/>
                </a:solidFill>
              </a:rPr>
              <a:t>ora del juicio y la terminación </a:t>
            </a:r>
            <a:r>
              <a:rPr lang="es-CO" sz="2000" b="1" dirty="0">
                <a:solidFill>
                  <a:srgbClr val="FF0000"/>
                </a:solidFill>
              </a:rPr>
              <a:t>del tiempo de gracia. </a:t>
            </a:r>
          </a:p>
        </p:txBody>
      </p:sp>
    </p:spTree>
    <p:extLst>
      <p:ext uri="{BB962C8B-B14F-4D97-AF65-F5344CB8AC3E}">
        <p14:creationId xmlns:p14="http://schemas.microsoft.com/office/powerpoint/2010/main" val="2286317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1000" fill="hold"/>
                                        <p:tgtEl>
                                          <p:spTgt spid="7"/>
                                        </p:tgtEl>
                                        <p:attrNameLst>
                                          <p:attrName>ppt_w</p:attrName>
                                        </p:attrNameLst>
                                      </p:cBhvr>
                                      <p:tavLst>
                                        <p:tav tm="0">
                                          <p:val>
                                            <p:fltVal val="0"/>
                                          </p:val>
                                        </p:tav>
                                        <p:tav tm="100000">
                                          <p:val>
                                            <p:strVal val="#ppt_w"/>
                                          </p:val>
                                        </p:tav>
                                      </p:tavLst>
                                    </p:anim>
                                    <p:anim calcmode="lin" valueType="num">
                                      <p:cBhvr>
                                        <p:cTn id="13" dur="1000" fill="hold"/>
                                        <p:tgtEl>
                                          <p:spTgt spid="7"/>
                                        </p:tgtEl>
                                        <p:attrNameLst>
                                          <p:attrName>ppt_h</p:attrName>
                                        </p:attrNameLst>
                                      </p:cBhvr>
                                      <p:tavLst>
                                        <p:tav tm="0">
                                          <p:val>
                                            <p:fltVal val="0"/>
                                          </p:val>
                                        </p:tav>
                                        <p:tav tm="100000">
                                          <p:val>
                                            <p:strVal val="#ppt_h"/>
                                          </p:val>
                                        </p:tav>
                                      </p:tavLst>
                                    </p:anim>
                                    <p:anim calcmode="lin" valueType="num">
                                      <p:cBhvr>
                                        <p:cTn id="14" dur="1000" fill="hold"/>
                                        <p:tgtEl>
                                          <p:spTgt spid="7"/>
                                        </p:tgtEl>
                                        <p:attrNameLst>
                                          <p:attrName>style.rotation</p:attrName>
                                        </p:attrNameLst>
                                      </p:cBhvr>
                                      <p:tavLst>
                                        <p:tav tm="0">
                                          <p:val>
                                            <p:fltVal val="90"/>
                                          </p:val>
                                        </p:tav>
                                        <p:tav tm="100000">
                                          <p:val>
                                            <p:fltVal val="0"/>
                                          </p:val>
                                        </p:tav>
                                      </p:tavLst>
                                    </p:anim>
                                    <p:animEffect transition="in" filter="fade">
                                      <p:cBhvr>
                                        <p:cTn id="15"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1224136"/>
          </a:xfrm>
        </p:spPr>
        <p:txBody>
          <a:bodyPr>
            <a:normAutofit/>
          </a:bodyPr>
          <a:lstStyle/>
          <a:p>
            <a:pPr marL="0" indent="0" algn="ctr">
              <a:buNone/>
            </a:pPr>
            <a:r>
              <a:rPr lang="es-CO" sz="3600" b="1" u="sng" dirty="0">
                <a:solidFill>
                  <a:srgbClr val="FF0000"/>
                </a:solidFill>
              </a:rPr>
              <a:t>¿Qué se le ordenó a Juan que hiciera con el libro lo cual es </a:t>
            </a:r>
            <a:r>
              <a:rPr lang="es-CO" sz="3600" b="1" u="sng" dirty="0" smtClean="0">
                <a:solidFill>
                  <a:srgbClr val="FF0000"/>
                </a:solidFill>
              </a:rPr>
              <a:t>símbolo </a:t>
            </a:r>
            <a:r>
              <a:rPr lang="es-CO" sz="3600" b="1" u="sng" dirty="0">
                <a:solidFill>
                  <a:srgbClr val="FF0000"/>
                </a:solidFill>
              </a:rPr>
              <a:t>de un </a:t>
            </a:r>
            <a:r>
              <a:rPr lang="es-CO" sz="3600" b="1" u="sng" dirty="0" smtClean="0">
                <a:solidFill>
                  <a:srgbClr val="FF0000"/>
                </a:solidFill>
              </a:rPr>
              <a:t>chasco?</a:t>
            </a:r>
          </a:p>
          <a:p>
            <a:pPr marL="0" indent="0" algn="ctr">
              <a:buNone/>
            </a:pPr>
            <a:endParaRPr lang="es-CO" sz="3600" b="1" u="sng" dirty="0">
              <a:solidFill>
                <a:srgbClr val="FF0000"/>
              </a:solidFill>
            </a:endParaRPr>
          </a:p>
        </p:txBody>
      </p:sp>
      <p:pic>
        <p:nvPicPr>
          <p:cNvPr id="4098" name="Picture 2" descr="http://t0.gstatic.com/images?q=tbn:ANd9GcT_pU-2LHr87ilqQT7wZAjZJQJfm6GKxXkc5zRj6Jcz-fzdeFMVf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1628799"/>
            <a:ext cx="1913756" cy="2390785"/>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5536" y="1772816"/>
            <a:ext cx="6408712" cy="2246769"/>
          </a:xfrm>
          <a:prstGeom prst="rect">
            <a:avLst/>
          </a:prstGeom>
        </p:spPr>
        <p:txBody>
          <a:bodyPr wrap="square">
            <a:spAutoFit/>
          </a:bodyPr>
          <a:lstStyle/>
          <a:p>
            <a:pPr algn="ctr"/>
            <a:r>
              <a:rPr lang="es-CO" sz="2800" dirty="0">
                <a:solidFill>
                  <a:srgbClr val="FF0000"/>
                </a:solidFill>
              </a:rPr>
              <a:t>Apoc.10:8-10. </a:t>
            </a:r>
            <a:r>
              <a:rPr lang="es-CO" sz="2800" dirty="0"/>
              <a:t>La voz que oí del cielo habló otra vez conmigo, y dijo: Ve y toma el librito que está abierto en la mano del ángel que está en pie sobre el mar y sobre la tierra. </a:t>
            </a:r>
          </a:p>
        </p:txBody>
      </p:sp>
      <p:sp>
        <p:nvSpPr>
          <p:cNvPr id="5" name="4 Rectángulo"/>
          <p:cNvSpPr/>
          <p:nvPr/>
        </p:nvSpPr>
        <p:spPr>
          <a:xfrm>
            <a:off x="155574" y="4455696"/>
            <a:ext cx="8664897" cy="2308324"/>
          </a:xfrm>
          <a:prstGeom prst="rect">
            <a:avLst/>
          </a:prstGeom>
        </p:spPr>
        <p:txBody>
          <a:bodyPr wrap="square">
            <a:spAutoFit/>
          </a:bodyPr>
          <a:lstStyle/>
          <a:p>
            <a:pPr algn="ctr"/>
            <a:r>
              <a:rPr lang="es-CO" sz="2400" b="1" baseline="30000" dirty="0"/>
              <a:t>9 </a:t>
            </a:r>
            <a:r>
              <a:rPr lang="es-CO" sz="2400" dirty="0"/>
              <a:t>Y fui al ángel, diciéndole que me diese el librito. Y él me dijo: Toma, y cómelo; y te amargará el vientre, pero en tu boca será dulce como la miel</a:t>
            </a:r>
            <a:r>
              <a:rPr lang="es-CO" sz="2400" dirty="0" smtClean="0"/>
              <a:t>.</a:t>
            </a:r>
            <a:endParaRPr lang="es-CO" sz="2400" dirty="0"/>
          </a:p>
          <a:p>
            <a:pPr algn="ctr"/>
            <a:r>
              <a:rPr lang="es-CO" sz="2400" b="1" baseline="30000" dirty="0"/>
              <a:t>10 </a:t>
            </a:r>
            <a:r>
              <a:rPr lang="es-CO" sz="2400" dirty="0"/>
              <a:t>Entonces tomé el librito de la mano del ángel, y lo comí; y era dulce en mi boca como la miel, pero cuando lo hube comido, amargó mi vientre.</a:t>
            </a:r>
            <a:endParaRPr lang="es-CO" sz="2400" dirty="0">
              <a:solidFill>
                <a:srgbClr val="FF0000"/>
              </a:solidFill>
            </a:endParaRPr>
          </a:p>
        </p:txBody>
      </p:sp>
    </p:spTree>
    <p:extLst>
      <p:ext uri="{BB962C8B-B14F-4D97-AF65-F5344CB8AC3E}">
        <p14:creationId xmlns:p14="http://schemas.microsoft.com/office/powerpoint/2010/main" val="3813121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4098"/>
                                        </p:tgtEl>
                                        <p:attrNameLst>
                                          <p:attrName>style.visibility</p:attrName>
                                        </p:attrNameLst>
                                      </p:cBhvr>
                                      <p:to>
                                        <p:strVal val="visible"/>
                                      </p:to>
                                    </p:set>
                                    <p:anim calcmode="lin" valueType="num">
                                      <p:cBhvr>
                                        <p:cTn id="15" dur="1000" fill="hold"/>
                                        <p:tgtEl>
                                          <p:spTgt spid="4098"/>
                                        </p:tgtEl>
                                        <p:attrNameLst>
                                          <p:attrName>ppt_w</p:attrName>
                                        </p:attrNameLst>
                                      </p:cBhvr>
                                      <p:tavLst>
                                        <p:tav tm="0">
                                          <p:val>
                                            <p:fltVal val="0"/>
                                          </p:val>
                                        </p:tav>
                                        <p:tav tm="100000">
                                          <p:val>
                                            <p:strVal val="#ppt_w"/>
                                          </p:val>
                                        </p:tav>
                                      </p:tavLst>
                                    </p:anim>
                                    <p:anim calcmode="lin" valueType="num">
                                      <p:cBhvr>
                                        <p:cTn id="16" dur="1000" fill="hold"/>
                                        <p:tgtEl>
                                          <p:spTgt spid="4098"/>
                                        </p:tgtEl>
                                        <p:attrNameLst>
                                          <p:attrName>ppt_h</p:attrName>
                                        </p:attrNameLst>
                                      </p:cBhvr>
                                      <p:tavLst>
                                        <p:tav tm="0">
                                          <p:val>
                                            <p:fltVal val="0"/>
                                          </p:val>
                                        </p:tav>
                                        <p:tav tm="100000">
                                          <p:val>
                                            <p:strVal val="#ppt_h"/>
                                          </p:val>
                                        </p:tav>
                                      </p:tavLst>
                                    </p:anim>
                                    <p:anim calcmode="lin" valueType="num">
                                      <p:cBhvr>
                                        <p:cTn id="17" dur="1000" fill="hold"/>
                                        <p:tgtEl>
                                          <p:spTgt spid="4098"/>
                                        </p:tgtEl>
                                        <p:attrNameLst>
                                          <p:attrName>style.rotation</p:attrName>
                                        </p:attrNameLst>
                                      </p:cBhvr>
                                      <p:tavLst>
                                        <p:tav tm="0">
                                          <p:val>
                                            <p:fltVal val="90"/>
                                          </p:val>
                                        </p:tav>
                                        <p:tav tm="100000">
                                          <p:val>
                                            <p:fltVal val="0"/>
                                          </p:val>
                                        </p:tav>
                                      </p:tavLst>
                                    </p:anim>
                                    <p:animEffect transition="in" filter="fade">
                                      <p:cBhvr>
                                        <p:cTn id="18" dur="1000"/>
                                        <p:tgtEl>
                                          <p:spTgt spid="4098"/>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1)">
                                      <p:cBhvr>
                                        <p:cTn id="23" dur="20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2000"/>
                                        <p:tgtEl>
                                          <p:spTgt spid="5"/>
                                        </p:tgtEl>
                                      </p:cBhvr>
                                    </p:animEffect>
                                    <p:anim calcmode="lin" valueType="num">
                                      <p:cBhvr>
                                        <p:cTn id="29" dur="2000" fill="hold"/>
                                        <p:tgtEl>
                                          <p:spTgt spid="5"/>
                                        </p:tgtEl>
                                        <p:attrNameLst>
                                          <p:attrName>ppt_w</p:attrName>
                                        </p:attrNameLst>
                                      </p:cBhvr>
                                      <p:tavLst>
                                        <p:tav tm="0" fmla="#ppt_w*sin(2.5*pi*$)">
                                          <p:val>
                                            <p:fltVal val="0"/>
                                          </p:val>
                                        </p:tav>
                                        <p:tav tm="100000">
                                          <p:val>
                                            <p:fltVal val="1"/>
                                          </p:val>
                                        </p:tav>
                                      </p:tavLst>
                                    </p:anim>
                                    <p:anim calcmode="lin" valueType="num">
                                      <p:cBhvr>
                                        <p:cTn id="30"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8568952" cy="6264696"/>
          </a:xfrm>
        </p:spPr>
        <p:txBody>
          <a:bodyPr>
            <a:normAutofit fontScale="85000" lnSpcReduction="10000"/>
          </a:bodyPr>
          <a:lstStyle/>
          <a:p>
            <a:pPr marL="0" indent="0" algn="ctr">
              <a:buNone/>
            </a:pPr>
            <a:r>
              <a:rPr lang="es-CO" b="1" dirty="0">
                <a:solidFill>
                  <a:srgbClr val="FF0000"/>
                </a:solidFill>
              </a:rPr>
              <a:t>¿Qué se le encargó al remanente que surgió del chasco, con respecto a la verdad y el santuario pisoteados por el cuerno pequeño?</a:t>
            </a:r>
          </a:p>
          <a:p>
            <a:pPr marL="0" indent="0">
              <a:buNone/>
            </a:pPr>
            <a:endParaRPr lang="es-CO" dirty="0" smtClean="0"/>
          </a:p>
          <a:p>
            <a:pPr marL="0" indent="0" algn="ctr">
              <a:buNone/>
            </a:pPr>
            <a:r>
              <a:rPr lang="es-CO" dirty="0" smtClean="0">
                <a:solidFill>
                  <a:srgbClr val="FF0000"/>
                </a:solidFill>
              </a:rPr>
              <a:t>Apoc.10:11.</a:t>
            </a:r>
            <a:r>
              <a:rPr lang="es-CO" dirty="0"/>
              <a:t> Y él me dijo: </a:t>
            </a:r>
            <a:r>
              <a:rPr lang="es-CO" dirty="0" smtClean="0"/>
              <a:t>«</a:t>
            </a:r>
            <a:r>
              <a:rPr lang="es-CO" i="1" dirty="0" smtClean="0"/>
              <a:t>Es </a:t>
            </a:r>
            <a:r>
              <a:rPr lang="es-CO" i="1" dirty="0"/>
              <a:t>necesario que profetices otra vez sobre muchos pueblos, naciones, lenguas y </a:t>
            </a:r>
            <a:r>
              <a:rPr lang="es-CO" i="1" dirty="0" smtClean="0"/>
              <a:t>reyes</a:t>
            </a:r>
            <a:r>
              <a:rPr lang="es-CO" dirty="0" smtClean="0"/>
              <a:t>»</a:t>
            </a:r>
          </a:p>
          <a:p>
            <a:pPr marL="0" indent="0" algn="ctr">
              <a:buNone/>
            </a:pPr>
            <a:r>
              <a:rPr lang="es-CO" b="1" dirty="0"/>
              <a:t>Es necesario que profetices otra vez. </a:t>
            </a:r>
          </a:p>
          <a:p>
            <a:pPr marL="0" indent="0" algn="ctr">
              <a:buNone/>
            </a:pPr>
            <a:r>
              <a:rPr lang="es-CO" dirty="0" smtClean="0"/>
              <a:t>Aunque </a:t>
            </a:r>
            <a:r>
              <a:rPr lang="es-CO" dirty="0"/>
              <a:t>el comer el rollo le había producido amargura a Juan</a:t>
            </a:r>
            <a:r>
              <a:rPr lang="es-CO" dirty="0" smtClean="0"/>
              <a:t>, el ángel le dice: «es necesario que profetices otra vez». </a:t>
            </a:r>
          </a:p>
          <a:p>
            <a:pPr marL="0" indent="0" algn="ctr">
              <a:buNone/>
            </a:pPr>
            <a:r>
              <a:rPr lang="es-CO" dirty="0" smtClean="0"/>
              <a:t> </a:t>
            </a:r>
            <a:r>
              <a:rPr lang="es-CO" dirty="0"/>
              <a:t>A Juan como representante de los creyentes adventistas después del chasco, se le impone la obligación de proclamar un mensaje adicional, más amplio.  Aún queda por hacer una gran obra.  Deben salir a proclamar el mensaje del tercer ángel </a:t>
            </a:r>
            <a:r>
              <a:rPr lang="es-CO" dirty="0" smtClean="0"/>
              <a:t>de </a:t>
            </a:r>
            <a:r>
              <a:rPr lang="es-CO" dirty="0" smtClean="0">
                <a:solidFill>
                  <a:srgbClr val="FF0000"/>
                </a:solidFill>
              </a:rPr>
              <a:t>Apoc.14:9-12</a:t>
            </a:r>
            <a:r>
              <a:rPr lang="es-CO" dirty="0">
                <a:solidFill>
                  <a:srgbClr val="FF0000"/>
                </a:solidFill>
              </a:rPr>
              <a:t>. </a:t>
            </a:r>
          </a:p>
          <a:p>
            <a:pPr marL="0" indent="0">
              <a:buNone/>
            </a:pPr>
            <a:endParaRPr lang="es-CO" dirty="0">
              <a:solidFill>
                <a:srgbClr val="FF0000"/>
              </a:solidFill>
            </a:endParaRPr>
          </a:p>
          <a:p>
            <a:endParaRPr lang="es-CO" dirty="0"/>
          </a:p>
        </p:txBody>
      </p:sp>
    </p:spTree>
    <p:extLst>
      <p:ext uri="{BB962C8B-B14F-4D97-AF65-F5344CB8AC3E}">
        <p14:creationId xmlns:p14="http://schemas.microsoft.com/office/powerpoint/2010/main" val="2893401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448272"/>
          </a:xfrm>
          <a:blipFill>
            <a:blip r:embed="rId2"/>
            <a:tile tx="0" ty="0" sx="100000" sy="100000" flip="none" algn="tl"/>
          </a:blipFill>
        </p:spPr>
        <p:txBody>
          <a:bodyPr>
            <a:normAutofit fontScale="92500"/>
          </a:bodyPr>
          <a:lstStyle/>
          <a:p>
            <a:pPr marL="0" indent="0" algn="ctr">
              <a:buNone/>
            </a:pPr>
            <a:r>
              <a:rPr lang="es-CO" b="1" dirty="0" smtClean="0"/>
              <a:t> </a:t>
            </a:r>
            <a:r>
              <a:rPr lang="es-CO" dirty="0" smtClean="0"/>
              <a:t>A </a:t>
            </a:r>
            <a:r>
              <a:rPr lang="es-CO" dirty="0"/>
              <a:t>medida que los creyentes adventistas comprendían el pleno significado del mensaje del tercer ángel, se dieron cuenta más y más que era un mensaje para el mundo, que tenía que ser llevado a “muchos pueblos, naciones, lenguas y reyes”.  </a:t>
            </a:r>
            <a:endParaRPr lang="es-CO" dirty="0" smtClean="0"/>
          </a:p>
        </p:txBody>
      </p:sp>
      <p:pic>
        <p:nvPicPr>
          <p:cNvPr id="1026" name="Picture 2" descr="http://www.three-angels-messages.com/go-y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2884001"/>
            <a:ext cx="3677394" cy="371335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50825" y="2884001"/>
            <a:ext cx="4969247" cy="3970318"/>
          </a:xfrm>
          <a:prstGeom prst="rect">
            <a:avLst/>
          </a:prstGeom>
          <a:blipFill>
            <a:blip r:embed="rId4"/>
            <a:tile tx="0" ty="0" sx="100000" sy="100000" flip="none" algn="tl"/>
          </a:blipFill>
        </p:spPr>
        <p:txBody>
          <a:bodyPr wrap="square">
            <a:spAutoFit/>
          </a:bodyPr>
          <a:lstStyle/>
          <a:p>
            <a:pPr algn="ctr"/>
            <a:r>
              <a:rPr lang="es-CO" sz="2800" dirty="0"/>
              <a:t>Esta convicción ha dado como resultado uno de los programas más extensos de evangelización mundial que haya visto la historia cristiana a medida que los adventistas del séptimo día han proclamado “a toda nación, tribu, lengua y pueblo” el mensaje que les fue dado. </a:t>
            </a:r>
            <a:endParaRPr lang="es-CO" sz="2800" dirty="0"/>
          </a:p>
        </p:txBody>
      </p:sp>
    </p:spTree>
    <p:extLst>
      <p:ext uri="{BB962C8B-B14F-4D97-AF65-F5344CB8AC3E}">
        <p14:creationId xmlns:p14="http://schemas.microsoft.com/office/powerpoint/2010/main" val="1586113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200" dirty="0" smtClean="0">
                <a:solidFill>
                  <a:srgbClr val="FF0000"/>
                </a:solidFill>
                <a:latin typeface="Algerian" pitchFamily="82" charset="0"/>
              </a:rPr>
              <a:t>La pregunta que nos hacemos hoy es</a:t>
            </a:r>
            <a:r>
              <a:rPr lang="es-CO" sz="3200" dirty="0">
                <a:solidFill>
                  <a:srgbClr val="FF0000"/>
                </a:solidFill>
                <a:latin typeface="Algerian" pitchFamily="82" charset="0"/>
              </a:rPr>
              <a:t>: ¿Qué debo hacer?</a:t>
            </a:r>
            <a:endParaRPr lang="es-CO" sz="3200" dirty="0">
              <a:solidFill>
                <a:srgbClr val="FF0000"/>
              </a:solidFill>
              <a:latin typeface="Algerian" pitchFamily="82" charset="0"/>
            </a:endParaRPr>
          </a:p>
        </p:txBody>
      </p:sp>
      <p:sp>
        <p:nvSpPr>
          <p:cNvPr id="3" name="2 Marcador de contenido"/>
          <p:cNvSpPr>
            <a:spLocks noGrp="1"/>
          </p:cNvSpPr>
          <p:nvPr>
            <p:ph idx="1"/>
          </p:nvPr>
        </p:nvSpPr>
        <p:spPr>
          <a:xfrm>
            <a:off x="457200" y="1600200"/>
            <a:ext cx="4690864" cy="4525963"/>
          </a:xfrm>
        </p:spPr>
        <p:txBody>
          <a:bodyPr/>
          <a:lstStyle/>
          <a:p>
            <a:pPr marL="0" indent="0">
              <a:buNone/>
            </a:pPr>
            <a:endParaRPr lang="es-CO" dirty="0" smtClean="0"/>
          </a:p>
          <a:p>
            <a:pPr marL="0" indent="0">
              <a:buNone/>
            </a:pPr>
            <a:endParaRPr lang="es-CO" sz="3600" b="1" dirty="0" smtClean="0"/>
          </a:p>
          <a:p>
            <a:pPr marL="0" indent="0">
              <a:buNone/>
            </a:pPr>
            <a:r>
              <a:rPr lang="es-CO" sz="3600" b="1" dirty="0" smtClean="0"/>
              <a:t>1</a:t>
            </a:r>
            <a:r>
              <a:rPr lang="es-CO" sz="3600" b="1" dirty="0"/>
              <a:t>)</a:t>
            </a:r>
            <a:r>
              <a:rPr lang="es-CO" dirty="0"/>
              <a:t> </a:t>
            </a:r>
            <a:r>
              <a:rPr lang="es-CO" dirty="0" smtClean="0">
                <a:solidFill>
                  <a:srgbClr val="FF0000"/>
                </a:solidFill>
              </a:rPr>
              <a:t>Heb.4:14</a:t>
            </a:r>
            <a:r>
              <a:rPr lang="es-CO" dirty="0"/>
              <a:t>. </a:t>
            </a:r>
            <a:r>
              <a:rPr lang="es-CO" dirty="0" smtClean="0"/>
              <a:t>Retener </a:t>
            </a:r>
            <a:r>
              <a:rPr lang="es-CO" dirty="0"/>
              <a:t>mi fe en el Señor.</a:t>
            </a:r>
          </a:p>
          <a:p>
            <a:pPr marL="0" indent="0">
              <a:buNone/>
            </a:pPr>
            <a:r>
              <a:rPr lang="es-CO" sz="3600" b="1" dirty="0"/>
              <a:t>2)</a:t>
            </a:r>
            <a:r>
              <a:rPr lang="es-CO" dirty="0"/>
              <a:t> </a:t>
            </a:r>
            <a:r>
              <a:rPr lang="es-CO" dirty="0">
                <a:solidFill>
                  <a:srgbClr val="FF0000"/>
                </a:solidFill>
              </a:rPr>
              <a:t>1Tim.3:15</a:t>
            </a:r>
            <a:r>
              <a:rPr lang="es-CO" dirty="0"/>
              <a:t>. Ser columna y baluarte de la verdad.</a:t>
            </a:r>
          </a:p>
          <a:p>
            <a:endParaRPr lang="es-CO" dirty="0"/>
          </a:p>
        </p:txBody>
      </p:sp>
      <p:pic>
        <p:nvPicPr>
          <p:cNvPr id="2050" name="Picture 2" descr="http://t2.gstatic.com/images?q=tbn:ANd9GcQUCF42gpZQHV6KlaoMR6pq0Bgh1Rd5DZxik7GSw1PutJI2hJM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2060848"/>
            <a:ext cx="3744416" cy="4464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392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628</TotalTime>
  <Words>1941</Words>
  <Application>Microsoft Office PowerPoint</Application>
  <PresentationFormat>Presentación en pantalla (4:3)</PresentationFormat>
  <Paragraphs>86</Paragraphs>
  <Slides>25</Slides>
  <Notes>0</Notes>
  <HiddenSlides>0</HiddenSlides>
  <MMClips>0</MMClips>
  <ScaleCrop>false</ScaleCrop>
  <HeadingPairs>
    <vt:vector size="4" baseType="variant">
      <vt:variant>
        <vt:lpstr>Tema</vt:lpstr>
      </vt:variant>
      <vt:variant>
        <vt:i4>1</vt:i4>
      </vt:variant>
      <vt:variant>
        <vt:lpstr>Títulos de diapositiva</vt:lpstr>
      </vt:variant>
      <vt:variant>
        <vt:i4>25</vt:i4>
      </vt:variant>
    </vt:vector>
  </HeadingPairs>
  <TitlesOfParts>
    <vt:vector size="26" baseType="lpstr">
      <vt:lpstr>Tema de Office</vt:lpstr>
      <vt:lpstr>LOS 2300 AÑOS Y LA RESTAURACIÓN DEL REMANETE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La siguiente grafica nos muestra el comienzo, la terminación y como fueron distribuidos los 2300 años.</vt:lpstr>
      <vt:lpstr>Presentación de PowerPoint</vt:lpstr>
      <vt:lpstr>Presentación de PowerPoint</vt:lpstr>
      <vt:lpstr>Al lugar Santo, entraba el sacerdote todos los días con la sangre de los sacrificios ofrecidos, pero al lugar Santísimo, el Sumo Sacerdote  entraba una vez en el año.. </vt:lpstr>
      <vt:lpstr>Presentación de PowerPoint</vt:lpstr>
      <vt:lpstr>Presentación de PowerPoint</vt:lpstr>
      <vt:lpstr>En el año de 1844 Cristo pasó al lugar Santísimo, para terminar su obra de mediador.</vt:lpstr>
      <vt:lpstr>Presentación de PowerPoint</vt:lpstr>
      <vt:lpstr>Un indicio de su cumplimientos es que «Muchos correrán de aquí para allá, y la ciencia se aumentará» en todas las especialidades.</vt:lpstr>
      <vt:lpstr>Presentación de PowerPoint</vt:lpstr>
      <vt:lpstr>Presentación de PowerPoint</vt:lpstr>
      <vt:lpstr>Presentación de PowerPoint</vt:lpstr>
      <vt:lpstr>Mensaje de los tres ángeles Apoc.14:6-12.  Vi volar por en medio del cielo a otro ángel, que tenía el evangelio eterno para predicarlo a los moradores de la tierra, a toda nación, tribu, lengua y pueblo, 7 diciendo a gran voz: «Temed a Dios, y dadle gloria, porque la hora de su juicio ha llegado; y adorad a aquel que hizo el cielo y la tierra, el mar y las fuentes de las aguas»</vt:lpstr>
      <vt:lpstr>Presentación de PowerPoint</vt:lpstr>
      <vt:lpstr>Presentación de PowerPoint</vt:lpstr>
      <vt:lpstr>Presentación de PowerPoint</vt:lpstr>
      <vt:lpstr>La pregunta que nos hacemos hoy es: ¿Qué debo hacer?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LOS 2300 AÑOS Y LA RESTAURACIÓN DEL REMANETE</dc:title>
  <dc:creator>FAMILIA FIERRO CH</dc:creator>
  <cp:lastModifiedBy>FAMILIA FIERRO CH</cp:lastModifiedBy>
  <cp:revision>80</cp:revision>
  <dcterms:created xsi:type="dcterms:W3CDTF">2013-01-23T02:08:41Z</dcterms:created>
  <dcterms:modified xsi:type="dcterms:W3CDTF">2013-02-04T21:03:35Z</dcterms:modified>
</cp:coreProperties>
</file>